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59" r:id="rId3"/>
    <p:sldId id="279" r:id="rId4"/>
    <p:sldId id="280" r:id="rId5"/>
    <p:sldId id="281" r:id="rId6"/>
    <p:sldId id="257" r:id="rId7"/>
    <p:sldId id="264" r:id="rId8"/>
    <p:sldId id="265" r:id="rId9"/>
    <p:sldId id="266" r:id="rId10"/>
    <p:sldId id="267" r:id="rId11"/>
    <p:sldId id="268" r:id="rId12"/>
    <p:sldId id="269" r:id="rId13"/>
    <p:sldId id="270" r:id="rId14"/>
    <p:sldId id="271" r:id="rId15"/>
    <p:sldId id="273" r:id="rId16"/>
    <p:sldId id="272" r:id="rId17"/>
    <p:sldId id="274" r:id="rId18"/>
    <p:sldId id="275" r:id="rId19"/>
    <p:sldId id="278" r:id="rId20"/>
    <p:sldId id="282" r:id="rId21"/>
    <p:sldId id="277" r:id="rId22"/>
    <p:sldId id="28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snapToGrid="0">
      <p:cViewPr varScale="1">
        <p:scale>
          <a:sx n="69" d="100"/>
          <a:sy n="69" d="100"/>
        </p:scale>
        <p:origin x="48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A1D0A5CE-F265-48D6-A3F3-320EB4495CD0}" type="datetimeFigureOut">
              <a:rPr lang="en-IN" smtClean="0"/>
              <a:t>28-07-2019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06C402-7B75-49B4-956B-0A0E221CAA15}" type="slidenum">
              <a:rPr lang="en-IN" smtClean="0"/>
              <a:t>‹#›</a:t>
            </a:fld>
            <a:endParaRPr lang="en-IN"/>
          </a:p>
        </p:txBody>
      </p:sp>
    </p:spTree>
    <p:extLst>
      <p:ext uri="{BB962C8B-B14F-4D97-AF65-F5344CB8AC3E}">
        <p14:creationId xmlns:p14="http://schemas.microsoft.com/office/powerpoint/2010/main" val="1654594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1D0A5CE-F265-48D6-A3F3-320EB4495CD0}" type="datetimeFigureOut">
              <a:rPr lang="en-IN" smtClean="0"/>
              <a:t>28-07-2019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06C402-7B75-49B4-956B-0A0E221CAA15}" type="slidenum">
              <a:rPr lang="en-IN" smtClean="0"/>
              <a:t>‹#›</a:t>
            </a:fld>
            <a:endParaRPr lang="en-IN"/>
          </a:p>
        </p:txBody>
      </p:sp>
    </p:spTree>
    <p:extLst>
      <p:ext uri="{BB962C8B-B14F-4D97-AF65-F5344CB8AC3E}">
        <p14:creationId xmlns:p14="http://schemas.microsoft.com/office/powerpoint/2010/main" val="403470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1D0A5CE-F265-48D6-A3F3-320EB4495CD0}" type="datetimeFigureOut">
              <a:rPr lang="en-IN" smtClean="0"/>
              <a:t>28-07-2019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06C402-7B75-49B4-956B-0A0E221CAA15}" type="slidenum">
              <a:rPr lang="en-IN" smtClean="0"/>
              <a:t>‹#›</a:t>
            </a:fld>
            <a:endParaRPr lang="en-IN"/>
          </a:p>
        </p:txBody>
      </p:sp>
    </p:spTree>
    <p:extLst>
      <p:ext uri="{BB962C8B-B14F-4D97-AF65-F5344CB8AC3E}">
        <p14:creationId xmlns:p14="http://schemas.microsoft.com/office/powerpoint/2010/main" val="2669520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1D0A5CE-F265-48D6-A3F3-320EB4495CD0}" type="datetimeFigureOut">
              <a:rPr lang="en-IN" smtClean="0"/>
              <a:t>28-07-2019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06C402-7B75-49B4-956B-0A0E221CAA15}" type="slidenum">
              <a:rPr lang="en-IN" smtClean="0"/>
              <a:t>‹#›</a:t>
            </a:fld>
            <a:endParaRPr lang="en-IN"/>
          </a:p>
        </p:txBody>
      </p:sp>
    </p:spTree>
    <p:extLst>
      <p:ext uri="{BB962C8B-B14F-4D97-AF65-F5344CB8AC3E}">
        <p14:creationId xmlns:p14="http://schemas.microsoft.com/office/powerpoint/2010/main" val="338586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1D0A5CE-F265-48D6-A3F3-320EB4495CD0}" type="datetimeFigureOut">
              <a:rPr lang="en-IN" smtClean="0"/>
              <a:t>28-07-2019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06C402-7B75-49B4-956B-0A0E221CAA15}" type="slidenum">
              <a:rPr lang="en-IN" smtClean="0"/>
              <a:t>‹#›</a:t>
            </a:fld>
            <a:endParaRPr lang="en-IN"/>
          </a:p>
        </p:txBody>
      </p:sp>
    </p:spTree>
    <p:extLst>
      <p:ext uri="{BB962C8B-B14F-4D97-AF65-F5344CB8AC3E}">
        <p14:creationId xmlns:p14="http://schemas.microsoft.com/office/powerpoint/2010/main" val="1115186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A1D0A5CE-F265-48D6-A3F3-320EB4495CD0}" type="datetimeFigureOut">
              <a:rPr lang="en-IN" smtClean="0"/>
              <a:t>28-07-2019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06C402-7B75-49B4-956B-0A0E221CAA15}" type="slidenum">
              <a:rPr lang="en-IN" smtClean="0"/>
              <a:t>‹#›</a:t>
            </a:fld>
            <a:endParaRPr lang="en-IN"/>
          </a:p>
        </p:txBody>
      </p:sp>
    </p:spTree>
    <p:extLst>
      <p:ext uri="{BB962C8B-B14F-4D97-AF65-F5344CB8AC3E}">
        <p14:creationId xmlns:p14="http://schemas.microsoft.com/office/powerpoint/2010/main" val="3614323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A1D0A5CE-F265-48D6-A3F3-320EB4495CD0}" type="datetimeFigureOut">
              <a:rPr lang="en-IN" smtClean="0"/>
              <a:t>28-07-2019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506C402-7B75-49B4-956B-0A0E221CAA15}" type="slidenum">
              <a:rPr lang="en-IN" smtClean="0"/>
              <a:t>‹#›</a:t>
            </a:fld>
            <a:endParaRPr lang="en-IN"/>
          </a:p>
        </p:txBody>
      </p:sp>
    </p:spTree>
    <p:extLst>
      <p:ext uri="{BB962C8B-B14F-4D97-AF65-F5344CB8AC3E}">
        <p14:creationId xmlns:p14="http://schemas.microsoft.com/office/powerpoint/2010/main" val="309261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A1D0A5CE-F265-48D6-A3F3-320EB4495CD0}" type="datetimeFigureOut">
              <a:rPr lang="en-IN" smtClean="0"/>
              <a:t>28-07-2019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506C402-7B75-49B4-956B-0A0E221CAA15}" type="slidenum">
              <a:rPr lang="en-IN" smtClean="0"/>
              <a:t>‹#›</a:t>
            </a:fld>
            <a:endParaRPr lang="en-IN"/>
          </a:p>
        </p:txBody>
      </p:sp>
    </p:spTree>
    <p:extLst>
      <p:ext uri="{BB962C8B-B14F-4D97-AF65-F5344CB8AC3E}">
        <p14:creationId xmlns:p14="http://schemas.microsoft.com/office/powerpoint/2010/main" val="3472374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D0A5CE-F265-48D6-A3F3-320EB4495CD0}" type="datetimeFigureOut">
              <a:rPr lang="en-IN" smtClean="0"/>
              <a:t>28-07-2019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506C402-7B75-49B4-956B-0A0E221CAA15}" type="slidenum">
              <a:rPr lang="en-IN" smtClean="0"/>
              <a:t>‹#›</a:t>
            </a:fld>
            <a:endParaRPr lang="en-IN"/>
          </a:p>
        </p:txBody>
      </p:sp>
    </p:spTree>
    <p:extLst>
      <p:ext uri="{BB962C8B-B14F-4D97-AF65-F5344CB8AC3E}">
        <p14:creationId xmlns:p14="http://schemas.microsoft.com/office/powerpoint/2010/main" val="3649837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1D0A5CE-F265-48D6-A3F3-320EB4495CD0}" type="datetimeFigureOut">
              <a:rPr lang="en-IN" smtClean="0"/>
              <a:t>28-07-2019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06C402-7B75-49B4-956B-0A0E221CAA15}" type="slidenum">
              <a:rPr lang="en-IN" smtClean="0"/>
              <a:t>‹#›</a:t>
            </a:fld>
            <a:endParaRPr lang="en-IN"/>
          </a:p>
        </p:txBody>
      </p:sp>
    </p:spTree>
    <p:extLst>
      <p:ext uri="{BB962C8B-B14F-4D97-AF65-F5344CB8AC3E}">
        <p14:creationId xmlns:p14="http://schemas.microsoft.com/office/powerpoint/2010/main" val="1243420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1D0A5CE-F265-48D6-A3F3-320EB4495CD0}" type="datetimeFigureOut">
              <a:rPr lang="en-IN" smtClean="0"/>
              <a:t>28-07-2019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06C402-7B75-49B4-956B-0A0E221CAA15}" type="slidenum">
              <a:rPr lang="en-IN" smtClean="0"/>
              <a:t>‹#›</a:t>
            </a:fld>
            <a:endParaRPr lang="en-IN"/>
          </a:p>
        </p:txBody>
      </p:sp>
    </p:spTree>
    <p:extLst>
      <p:ext uri="{BB962C8B-B14F-4D97-AF65-F5344CB8AC3E}">
        <p14:creationId xmlns:p14="http://schemas.microsoft.com/office/powerpoint/2010/main" val="1756895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D0A5CE-F265-48D6-A3F3-320EB4495CD0}" type="datetimeFigureOut">
              <a:rPr lang="en-IN" smtClean="0"/>
              <a:t>28-07-2019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6C402-7B75-49B4-956B-0A0E221CAA15}" type="slidenum">
              <a:rPr lang="en-IN" smtClean="0"/>
              <a:t>‹#›</a:t>
            </a:fld>
            <a:endParaRPr lang="en-IN"/>
          </a:p>
        </p:txBody>
      </p:sp>
    </p:spTree>
    <p:extLst>
      <p:ext uri="{BB962C8B-B14F-4D97-AF65-F5344CB8AC3E}">
        <p14:creationId xmlns:p14="http://schemas.microsoft.com/office/powerpoint/2010/main" val="3158395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28.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9.m4a"/><Relationship Id="rId7" Type="http://schemas.openxmlformats.org/officeDocument/2006/relationships/image" Target="../media/image29.emf"/><Relationship Id="rId2" Type="http://schemas.microsoft.com/office/2007/relationships/media" Target="../media/media19.m4a"/><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6.png"/><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machine learning wallpa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12436" y="415636"/>
            <a:ext cx="7358168" cy="923330"/>
          </a:xfrm>
          <a:prstGeom prst="rect">
            <a:avLst/>
          </a:prstGeom>
          <a:noFill/>
        </p:spPr>
        <p:txBody>
          <a:bodyPr wrap="none" rtlCol="0">
            <a:spAutoFit/>
          </a:bodyPr>
          <a:lstStyle/>
          <a:p>
            <a:r>
              <a:rPr lang="en-US" sz="5400" dirty="0" smtClean="0">
                <a:solidFill>
                  <a:schemeClr val="bg1"/>
                </a:solidFill>
              </a:rPr>
              <a:t>Machine Learning Project</a:t>
            </a:r>
            <a:endParaRPr lang="en-IN" sz="5400" dirty="0">
              <a:solidFill>
                <a:schemeClr val="bg1"/>
              </a:solidFill>
            </a:endParaRPr>
          </a:p>
        </p:txBody>
      </p:sp>
      <p:sp>
        <p:nvSpPr>
          <p:cNvPr id="5" name="Rectangle 4"/>
          <p:cNvSpPr/>
          <p:nvPr/>
        </p:nvSpPr>
        <p:spPr>
          <a:xfrm>
            <a:off x="7604538" y="4274659"/>
            <a:ext cx="4331854" cy="1569660"/>
          </a:xfrm>
          <a:prstGeom prst="rect">
            <a:avLst/>
          </a:prstGeom>
        </p:spPr>
        <p:txBody>
          <a:bodyPr wrap="square">
            <a:spAutoFit/>
          </a:bodyPr>
          <a:lstStyle/>
          <a:p>
            <a:r>
              <a:rPr lang="en-US" sz="3200" dirty="0" smtClean="0">
                <a:solidFill>
                  <a:schemeClr val="bg1"/>
                </a:solidFill>
              </a:rPr>
              <a:t>Presented by:</a:t>
            </a:r>
          </a:p>
          <a:p>
            <a:r>
              <a:rPr lang="en-US" sz="3200" dirty="0" smtClean="0">
                <a:solidFill>
                  <a:schemeClr val="bg1"/>
                </a:solidFill>
              </a:rPr>
              <a:t>       Ankita Kallurwar</a:t>
            </a:r>
          </a:p>
          <a:p>
            <a:r>
              <a:rPr lang="en-US" sz="3200" dirty="0" smtClean="0">
                <a:solidFill>
                  <a:schemeClr val="bg1"/>
                </a:solidFill>
              </a:rPr>
              <a:t>        Batch: CDF Feb2019</a:t>
            </a:r>
            <a:endParaRPr lang="en-US" sz="3200" dirty="0">
              <a:solidFill>
                <a:schemeClr val="bg1"/>
              </a:solidFill>
            </a:endParaRPr>
          </a:p>
        </p:txBody>
      </p:sp>
      <p:pic>
        <p:nvPicPr>
          <p:cNvPr id="6" name="Picture 5"/>
          <p:cNvPicPr>
            <a:picLocks noChangeAspect="1"/>
          </p:cNvPicPr>
          <p:nvPr/>
        </p:nvPicPr>
        <p:blipFill>
          <a:blip r:embed="rId5"/>
          <a:stretch>
            <a:fillRect/>
          </a:stretch>
        </p:blipFill>
        <p:spPr>
          <a:xfrm>
            <a:off x="646545" y="1459039"/>
            <a:ext cx="6702386" cy="4681105"/>
          </a:xfrm>
          <a:prstGeom prst="rect">
            <a:avLst/>
          </a:prstGeom>
          <a:ln>
            <a:noFill/>
          </a:ln>
          <a:effectLst>
            <a:softEdge rad="112500"/>
          </a:effectLst>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686166713"/>
      </p:ext>
    </p:extLst>
  </p:cSld>
  <p:clrMapOvr>
    <a:masterClrMapping/>
  </p:clrMapOvr>
  <mc:AlternateContent xmlns:mc="http://schemas.openxmlformats.org/markup-compatibility/2006" xmlns:p14="http://schemas.microsoft.com/office/powerpoint/2010/main">
    <mc:Choice Requires="p14">
      <p:transition spd="slow" p14:dur="2000" advTm="7409"/>
    </mc:Choice>
    <mc:Fallback xmlns="">
      <p:transition spd="slow" advTm="7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sult for machine learning wallpa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708"/>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1601" y="434530"/>
            <a:ext cx="1652184" cy="523220"/>
          </a:xfrm>
          <a:prstGeom prst="rect">
            <a:avLst/>
          </a:prstGeom>
          <a:noFill/>
        </p:spPr>
        <p:txBody>
          <a:bodyPr wrap="none" rtlCol="0">
            <a:spAutoFit/>
          </a:bodyPr>
          <a:lstStyle/>
          <a:p>
            <a:r>
              <a:rPr lang="en-US" sz="2800" dirty="0" smtClean="0">
                <a:solidFill>
                  <a:schemeClr val="bg1"/>
                </a:solidFill>
              </a:rPr>
              <a:t>Questions</a:t>
            </a:r>
            <a:endParaRPr lang="en-IN" sz="2800" dirty="0">
              <a:solidFill>
                <a:schemeClr val="bg1"/>
              </a:solidFill>
            </a:endParaRPr>
          </a:p>
        </p:txBody>
      </p:sp>
      <p:sp>
        <p:nvSpPr>
          <p:cNvPr id="5" name="Rectangle 4"/>
          <p:cNvSpPr/>
          <p:nvPr/>
        </p:nvSpPr>
        <p:spPr>
          <a:xfrm>
            <a:off x="267854" y="1468264"/>
            <a:ext cx="4262577" cy="369332"/>
          </a:xfrm>
          <a:prstGeom prst="rect">
            <a:avLst/>
          </a:prstGeom>
        </p:spPr>
        <p:txBody>
          <a:bodyPr wrap="none">
            <a:spAutoFit/>
          </a:bodyPr>
          <a:lstStyle/>
          <a:p>
            <a:r>
              <a:rPr lang="en-US" dirty="0" smtClean="0">
                <a:solidFill>
                  <a:schemeClr val="bg1"/>
                </a:solidFill>
              </a:rPr>
              <a:t>1. How Overall Quality related to SalePrice?</a:t>
            </a:r>
            <a:endParaRPr lang="en-IN" dirty="0">
              <a:solidFill>
                <a:schemeClr val="bg1"/>
              </a:solidFill>
            </a:endParaRPr>
          </a:p>
        </p:txBody>
      </p:sp>
      <p:pic>
        <p:nvPicPr>
          <p:cNvPr id="6" name="Picture 5"/>
          <p:cNvPicPr>
            <a:picLocks noChangeAspect="1"/>
          </p:cNvPicPr>
          <p:nvPr/>
        </p:nvPicPr>
        <p:blipFill>
          <a:blip r:embed="rId5"/>
          <a:stretch>
            <a:fillRect/>
          </a:stretch>
        </p:blipFill>
        <p:spPr>
          <a:xfrm>
            <a:off x="495733" y="1996849"/>
            <a:ext cx="6163686" cy="4544940"/>
          </a:xfrm>
          <a:prstGeom prst="rect">
            <a:avLst/>
          </a:prstGeom>
        </p:spPr>
      </p:pic>
      <p:sp>
        <p:nvSpPr>
          <p:cNvPr id="7" name="Rectangle 6"/>
          <p:cNvSpPr/>
          <p:nvPr/>
        </p:nvSpPr>
        <p:spPr>
          <a:xfrm>
            <a:off x="7758545" y="1905245"/>
            <a:ext cx="3519055" cy="2031325"/>
          </a:xfrm>
          <a:prstGeom prst="rect">
            <a:avLst/>
          </a:prstGeom>
        </p:spPr>
        <p:txBody>
          <a:bodyPr wrap="square">
            <a:spAutoFit/>
          </a:bodyPr>
          <a:lstStyle/>
          <a:p>
            <a:r>
              <a:rPr lang="en-US" dirty="0" smtClean="0">
                <a:solidFill>
                  <a:schemeClr val="bg1"/>
                </a:solidFill>
              </a:rPr>
              <a:t>From the graph, we can see that</a:t>
            </a:r>
          </a:p>
          <a:p>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Overall Quality is positively correlated to SalePrice.</a:t>
            </a: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As Overall Quality getting better, the SalePrice increases.</a:t>
            </a:r>
            <a:endParaRPr lang="en-IN" dirty="0">
              <a:solidFill>
                <a:schemeClr val="bg1"/>
              </a:solidFill>
            </a:endParaRP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285769775"/>
      </p:ext>
    </p:extLst>
  </p:cSld>
  <p:clrMapOvr>
    <a:masterClrMapping/>
  </p:clrMapOvr>
  <mc:AlternateContent xmlns:mc="http://schemas.openxmlformats.org/markup-compatibility/2006" xmlns:p14="http://schemas.microsoft.com/office/powerpoint/2010/main">
    <mc:Choice Requires="p14">
      <p:transition spd="slow" p14:dur="2000" advTm="13493"/>
    </mc:Choice>
    <mc:Fallback xmlns="">
      <p:transition spd="slow" advTm="13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sult for machine learning wallpa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5"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7017" y="316454"/>
            <a:ext cx="7093527" cy="369332"/>
          </a:xfrm>
          <a:prstGeom prst="rect">
            <a:avLst/>
          </a:prstGeom>
        </p:spPr>
        <p:txBody>
          <a:bodyPr wrap="square">
            <a:spAutoFit/>
          </a:bodyPr>
          <a:lstStyle/>
          <a:p>
            <a:r>
              <a:rPr lang="en-US" dirty="0" smtClean="0">
                <a:solidFill>
                  <a:schemeClr val="bg1"/>
                </a:solidFill>
              </a:rPr>
              <a:t>2. How the variable 1st Floor in square feet is related to Sale Price?</a:t>
            </a:r>
            <a:endParaRPr lang="en-IN" dirty="0">
              <a:solidFill>
                <a:schemeClr val="bg1"/>
              </a:solidFill>
            </a:endParaRPr>
          </a:p>
        </p:txBody>
      </p:sp>
      <p:pic>
        <p:nvPicPr>
          <p:cNvPr id="4" name="Picture 3"/>
          <p:cNvPicPr>
            <a:picLocks noChangeAspect="1"/>
          </p:cNvPicPr>
          <p:nvPr/>
        </p:nvPicPr>
        <p:blipFill>
          <a:blip r:embed="rId5"/>
          <a:stretch>
            <a:fillRect/>
          </a:stretch>
        </p:blipFill>
        <p:spPr>
          <a:xfrm>
            <a:off x="311151" y="884525"/>
            <a:ext cx="5637068" cy="3475039"/>
          </a:xfrm>
          <a:prstGeom prst="rect">
            <a:avLst/>
          </a:prstGeom>
        </p:spPr>
      </p:pic>
      <p:sp>
        <p:nvSpPr>
          <p:cNvPr id="5" name="Rectangle 4"/>
          <p:cNvSpPr/>
          <p:nvPr/>
        </p:nvSpPr>
        <p:spPr>
          <a:xfrm>
            <a:off x="404899" y="4639285"/>
            <a:ext cx="541401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chemeClr val="bg1"/>
                </a:solidFill>
              </a:rPr>
              <a:t>1st floor in </a:t>
            </a:r>
            <a:r>
              <a:rPr lang="en-US" dirty="0" err="1" smtClean="0">
                <a:solidFill>
                  <a:schemeClr val="bg1"/>
                </a:solidFill>
              </a:rPr>
              <a:t>sqr</a:t>
            </a:r>
            <a:r>
              <a:rPr lang="en-US" dirty="0" smtClean="0">
                <a:solidFill>
                  <a:schemeClr val="bg1"/>
                </a:solidFill>
              </a:rPr>
              <a:t> </a:t>
            </a:r>
            <a:r>
              <a:rPr lang="en-US" dirty="0" err="1" smtClean="0">
                <a:solidFill>
                  <a:schemeClr val="bg1"/>
                </a:solidFill>
              </a:rPr>
              <a:t>ft</a:t>
            </a:r>
            <a:r>
              <a:rPr lang="en-US" dirty="0" smtClean="0">
                <a:solidFill>
                  <a:schemeClr val="bg1"/>
                </a:solidFill>
              </a:rPr>
              <a:t> is in linear relationship with each other</a:t>
            </a:r>
            <a:endParaRPr lang="en-IN" dirty="0">
              <a:solidFill>
                <a:schemeClr val="bg1"/>
              </a:solidFill>
            </a:endParaRPr>
          </a:p>
        </p:txBody>
      </p:sp>
      <p:sp>
        <p:nvSpPr>
          <p:cNvPr id="6" name="Rectangle 5"/>
          <p:cNvSpPr/>
          <p:nvPr/>
        </p:nvSpPr>
        <p:spPr>
          <a:xfrm>
            <a:off x="6527224" y="1397123"/>
            <a:ext cx="5164628" cy="646331"/>
          </a:xfrm>
          <a:prstGeom prst="rect">
            <a:avLst/>
          </a:prstGeom>
        </p:spPr>
        <p:txBody>
          <a:bodyPr wrap="square">
            <a:spAutoFit/>
          </a:bodyPr>
          <a:lstStyle/>
          <a:p>
            <a:r>
              <a:rPr lang="en-US" dirty="0" smtClean="0">
                <a:solidFill>
                  <a:schemeClr val="bg1"/>
                </a:solidFill>
              </a:rPr>
              <a:t>Analyzing </a:t>
            </a:r>
            <a:r>
              <a:rPr lang="en-US" dirty="0">
                <a:solidFill>
                  <a:schemeClr val="bg1"/>
                </a:solidFill>
              </a:rPr>
              <a:t>Total Basement and 1st floor correlated to each other</a:t>
            </a:r>
            <a:endParaRPr lang="en-IN" dirty="0">
              <a:solidFill>
                <a:schemeClr val="bg1"/>
              </a:solidFill>
            </a:endParaRPr>
          </a:p>
        </p:txBody>
      </p:sp>
      <p:pic>
        <p:nvPicPr>
          <p:cNvPr id="7" name="Picture 6"/>
          <p:cNvPicPr>
            <a:picLocks noChangeAspect="1"/>
          </p:cNvPicPr>
          <p:nvPr/>
        </p:nvPicPr>
        <p:blipFill>
          <a:blip r:embed="rId6"/>
          <a:stretch>
            <a:fillRect/>
          </a:stretch>
        </p:blipFill>
        <p:spPr>
          <a:xfrm>
            <a:off x="6527224" y="2043454"/>
            <a:ext cx="5249832" cy="3789074"/>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010551750"/>
      </p:ext>
    </p:extLst>
  </p:cSld>
  <p:clrMapOvr>
    <a:masterClrMapping/>
  </p:clrMapOvr>
  <mc:AlternateContent xmlns:mc="http://schemas.openxmlformats.org/markup-compatibility/2006" xmlns:p14="http://schemas.microsoft.com/office/powerpoint/2010/main">
    <mc:Choice Requires="p14">
      <p:transition spd="slow" p14:dur="2000" advTm="10612"/>
    </mc:Choice>
    <mc:Fallback xmlns="">
      <p:transition spd="slow" advTm="10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sult for machine learning wallpa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16202" y="224043"/>
            <a:ext cx="4884542" cy="369332"/>
          </a:xfrm>
          <a:prstGeom prst="rect">
            <a:avLst/>
          </a:prstGeom>
        </p:spPr>
        <p:txBody>
          <a:bodyPr wrap="none">
            <a:spAutoFit/>
          </a:bodyPr>
          <a:lstStyle/>
          <a:p>
            <a:r>
              <a:rPr lang="en-US" dirty="0" smtClean="0">
                <a:solidFill>
                  <a:schemeClr val="bg1"/>
                </a:solidFill>
              </a:rPr>
              <a:t>3. How Total Basement and Sale price are related?</a:t>
            </a:r>
            <a:endParaRPr lang="en-IN" dirty="0">
              <a:solidFill>
                <a:schemeClr val="bg1"/>
              </a:solidFill>
            </a:endParaRPr>
          </a:p>
        </p:txBody>
      </p:sp>
      <p:pic>
        <p:nvPicPr>
          <p:cNvPr id="4" name="Picture 3"/>
          <p:cNvPicPr>
            <a:picLocks noChangeAspect="1"/>
          </p:cNvPicPr>
          <p:nvPr/>
        </p:nvPicPr>
        <p:blipFill>
          <a:blip r:embed="rId5"/>
          <a:stretch>
            <a:fillRect/>
          </a:stretch>
        </p:blipFill>
        <p:spPr>
          <a:xfrm>
            <a:off x="385040" y="817418"/>
            <a:ext cx="4898159" cy="3457126"/>
          </a:xfrm>
          <a:prstGeom prst="rect">
            <a:avLst/>
          </a:prstGeom>
        </p:spPr>
      </p:pic>
      <p:sp>
        <p:nvSpPr>
          <p:cNvPr id="5" name="Rectangle 4"/>
          <p:cNvSpPr/>
          <p:nvPr/>
        </p:nvSpPr>
        <p:spPr>
          <a:xfrm>
            <a:off x="5689599" y="1031370"/>
            <a:ext cx="6096000" cy="923330"/>
          </a:xfrm>
          <a:prstGeom prst="rect">
            <a:avLst/>
          </a:prstGeom>
        </p:spPr>
        <p:txBody>
          <a:bodyPr>
            <a:spAutoFit/>
          </a:bodyPr>
          <a:lstStyle/>
          <a:p>
            <a:r>
              <a:rPr lang="en-US" b="1" dirty="0">
                <a:solidFill>
                  <a:schemeClr val="bg1"/>
                </a:solidFill>
              </a:rPr>
              <a:t>Outlier </a:t>
            </a:r>
            <a:r>
              <a:rPr lang="en-US" b="1" dirty="0" smtClean="0">
                <a:solidFill>
                  <a:schemeClr val="bg1"/>
                </a:solidFill>
              </a:rPr>
              <a:t>removal:</a:t>
            </a:r>
            <a:endParaRPr lang="en-US" b="1" dirty="0">
              <a:solidFill>
                <a:schemeClr val="bg1"/>
              </a:solidFill>
            </a:endParaRPr>
          </a:p>
          <a:p>
            <a:r>
              <a:rPr lang="en-US" dirty="0">
                <a:solidFill>
                  <a:schemeClr val="bg1"/>
                </a:solidFill>
              </a:rPr>
              <a:t>There are certain outliers in the data, so it is necessary to remove them to get better distribution of the data.</a:t>
            </a:r>
            <a:endParaRPr lang="en-IN" dirty="0">
              <a:solidFill>
                <a:schemeClr val="bg1"/>
              </a:solidFill>
            </a:endParaRPr>
          </a:p>
        </p:txBody>
      </p:sp>
      <p:pic>
        <p:nvPicPr>
          <p:cNvPr id="7" name="Picture 6"/>
          <p:cNvPicPr>
            <a:picLocks noChangeAspect="1"/>
          </p:cNvPicPr>
          <p:nvPr/>
        </p:nvPicPr>
        <p:blipFill>
          <a:blip r:embed="rId6"/>
          <a:stretch>
            <a:fillRect/>
          </a:stretch>
        </p:blipFill>
        <p:spPr>
          <a:xfrm>
            <a:off x="5762235" y="1989753"/>
            <a:ext cx="5321401" cy="3034829"/>
          </a:xfrm>
          <a:prstGeom prst="rect">
            <a:avLst/>
          </a:prstGeom>
        </p:spPr>
      </p:pic>
      <p:sp>
        <p:nvSpPr>
          <p:cNvPr id="8" name="Rectangle 7"/>
          <p:cNvSpPr/>
          <p:nvPr/>
        </p:nvSpPr>
        <p:spPr>
          <a:xfrm>
            <a:off x="3546764" y="5091962"/>
            <a:ext cx="8523906" cy="1477328"/>
          </a:xfrm>
          <a:prstGeom prst="rect">
            <a:avLst/>
          </a:prstGeom>
        </p:spPr>
        <p:txBody>
          <a:bodyPr wrap="square">
            <a:spAutoFit/>
          </a:bodyPr>
          <a:lstStyle/>
          <a:p>
            <a:r>
              <a:rPr lang="en-US" dirty="0">
                <a:solidFill>
                  <a:schemeClr val="bg1"/>
                </a:solidFill>
              </a:rPr>
              <a:t>From the above data, we can see that</a:t>
            </a:r>
          </a:p>
          <a:p>
            <a:endParaRPr lang="en-US" dirty="0">
              <a:solidFill>
                <a:schemeClr val="bg1"/>
              </a:solidFill>
            </a:endParaRPr>
          </a:p>
          <a:p>
            <a:r>
              <a:rPr lang="en-US" dirty="0" smtClean="0">
                <a:solidFill>
                  <a:schemeClr val="bg1"/>
                </a:solidFill>
              </a:rPr>
              <a:t>- The </a:t>
            </a:r>
            <a:r>
              <a:rPr lang="en-US" dirty="0">
                <a:solidFill>
                  <a:schemeClr val="bg1"/>
                </a:solidFill>
              </a:rPr>
              <a:t>outliers with high Total basement area( more than 6000 SF) have very less </a:t>
            </a:r>
            <a:r>
              <a:rPr lang="en-US" dirty="0" err="1">
                <a:solidFill>
                  <a:schemeClr val="bg1"/>
                </a:solidFill>
              </a:rPr>
              <a:t>saleprice</a:t>
            </a:r>
            <a:r>
              <a:rPr lang="en-US" dirty="0">
                <a:solidFill>
                  <a:schemeClr val="bg1"/>
                </a:solidFill>
              </a:rPr>
              <a:t> (</a:t>
            </a:r>
            <a:r>
              <a:rPr lang="en-US" dirty="0" err="1">
                <a:solidFill>
                  <a:schemeClr val="bg1"/>
                </a:solidFill>
              </a:rPr>
              <a:t>approx</a:t>
            </a:r>
            <a:r>
              <a:rPr lang="en-US" dirty="0">
                <a:solidFill>
                  <a:schemeClr val="bg1"/>
                </a:solidFill>
              </a:rPr>
              <a:t> 180000)got removed.</a:t>
            </a:r>
          </a:p>
          <a:p>
            <a:r>
              <a:rPr lang="en-US" dirty="0" smtClean="0">
                <a:solidFill>
                  <a:schemeClr val="bg1"/>
                </a:solidFill>
              </a:rPr>
              <a:t>- Some </a:t>
            </a:r>
            <a:r>
              <a:rPr lang="en-US" dirty="0">
                <a:solidFill>
                  <a:schemeClr val="bg1"/>
                </a:solidFill>
              </a:rPr>
              <a:t>other outliers are also get removed by this process.</a:t>
            </a:r>
            <a:endParaRPr lang="en-IN" dirty="0">
              <a:solidFill>
                <a:schemeClr val="bg1"/>
              </a:solidFill>
            </a:endParaRPr>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847805932"/>
      </p:ext>
    </p:extLst>
  </p:cSld>
  <p:clrMapOvr>
    <a:masterClrMapping/>
  </p:clrMapOvr>
  <mc:AlternateContent xmlns:mc="http://schemas.openxmlformats.org/markup-compatibility/2006" xmlns:p14="http://schemas.microsoft.com/office/powerpoint/2010/main">
    <mc:Choice Requires="p14">
      <p:transition spd="slow" p14:dur="2000" advTm="16535"/>
    </mc:Choice>
    <mc:Fallback xmlns="">
      <p:transition spd="slow" advTm="16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sult for machine learning wallpa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7017" y="177908"/>
            <a:ext cx="7158183" cy="369332"/>
          </a:xfrm>
          <a:prstGeom prst="rect">
            <a:avLst/>
          </a:prstGeom>
        </p:spPr>
        <p:txBody>
          <a:bodyPr wrap="square">
            <a:spAutoFit/>
          </a:bodyPr>
          <a:lstStyle/>
          <a:p>
            <a:r>
              <a:rPr lang="en-US" i="0" dirty="0" smtClean="0">
                <a:solidFill>
                  <a:schemeClr val="bg1"/>
                </a:solidFill>
                <a:effectLst/>
                <a:latin typeface="Roboto"/>
              </a:rPr>
              <a:t>4. How the variable Ground living area related to sale price?</a:t>
            </a:r>
            <a:endParaRPr lang="en-US" i="0" dirty="0">
              <a:solidFill>
                <a:schemeClr val="bg1"/>
              </a:solidFill>
              <a:effectLst/>
              <a:latin typeface="Roboto"/>
            </a:endParaRPr>
          </a:p>
        </p:txBody>
      </p:sp>
      <p:pic>
        <p:nvPicPr>
          <p:cNvPr id="4" name="Picture 3"/>
          <p:cNvPicPr>
            <a:picLocks noChangeAspect="1"/>
          </p:cNvPicPr>
          <p:nvPr/>
        </p:nvPicPr>
        <p:blipFill>
          <a:blip r:embed="rId5"/>
          <a:stretch>
            <a:fillRect/>
          </a:stretch>
        </p:blipFill>
        <p:spPr>
          <a:xfrm>
            <a:off x="397164" y="868073"/>
            <a:ext cx="5033818" cy="3159516"/>
          </a:xfrm>
          <a:prstGeom prst="rect">
            <a:avLst/>
          </a:prstGeom>
        </p:spPr>
      </p:pic>
      <p:sp>
        <p:nvSpPr>
          <p:cNvPr id="5" name="Rectangle 4"/>
          <p:cNvSpPr/>
          <p:nvPr/>
        </p:nvSpPr>
        <p:spPr>
          <a:xfrm>
            <a:off x="157017" y="4620644"/>
            <a:ext cx="6096000" cy="923330"/>
          </a:xfrm>
          <a:prstGeom prst="rect">
            <a:avLst/>
          </a:prstGeom>
        </p:spPr>
        <p:txBody>
          <a:bodyPr>
            <a:spAutoFit/>
          </a:bodyPr>
          <a:lstStyle/>
          <a:p>
            <a:r>
              <a:rPr lang="en-US" dirty="0" smtClean="0">
                <a:solidFill>
                  <a:schemeClr val="bg1"/>
                </a:solidFill>
              </a:rPr>
              <a:t>From the above graph, we can see that,</a:t>
            </a:r>
          </a:p>
          <a:p>
            <a:endParaRPr lang="en-US" dirty="0" smtClean="0">
              <a:solidFill>
                <a:schemeClr val="bg1"/>
              </a:solidFill>
            </a:endParaRPr>
          </a:p>
          <a:p>
            <a:r>
              <a:rPr lang="en-US" dirty="0" smtClean="0">
                <a:solidFill>
                  <a:schemeClr val="bg1"/>
                </a:solidFill>
              </a:rPr>
              <a:t>Ground living area is in positive relationship with sale price.</a:t>
            </a:r>
            <a:endParaRPr lang="en-IN" dirty="0">
              <a:solidFill>
                <a:schemeClr val="bg1"/>
              </a:solidFill>
            </a:endParaRPr>
          </a:p>
        </p:txBody>
      </p:sp>
      <p:sp>
        <p:nvSpPr>
          <p:cNvPr id="6" name="Rectangle 5"/>
          <p:cNvSpPr/>
          <p:nvPr/>
        </p:nvSpPr>
        <p:spPr>
          <a:xfrm>
            <a:off x="6003637" y="1609847"/>
            <a:ext cx="4209807" cy="369332"/>
          </a:xfrm>
          <a:prstGeom prst="rect">
            <a:avLst/>
          </a:prstGeom>
        </p:spPr>
        <p:txBody>
          <a:bodyPr wrap="none">
            <a:spAutoFit/>
          </a:bodyPr>
          <a:lstStyle/>
          <a:p>
            <a:r>
              <a:rPr lang="en-US" b="1" dirty="0" smtClean="0">
                <a:solidFill>
                  <a:schemeClr val="bg1"/>
                </a:solidFill>
              </a:rPr>
              <a:t>We can calculate SalePrice per square feet</a:t>
            </a:r>
            <a:endParaRPr lang="en-IN" b="1" dirty="0">
              <a:solidFill>
                <a:schemeClr val="bg1"/>
              </a:solidFill>
            </a:endParaRPr>
          </a:p>
        </p:txBody>
      </p:sp>
      <p:pic>
        <p:nvPicPr>
          <p:cNvPr id="7" name="Picture 6"/>
          <p:cNvPicPr>
            <a:picLocks noChangeAspect="1"/>
          </p:cNvPicPr>
          <p:nvPr/>
        </p:nvPicPr>
        <p:blipFill>
          <a:blip r:embed="rId6"/>
          <a:stretch>
            <a:fillRect/>
          </a:stretch>
        </p:blipFill>
        <p:spPr>
          <a:xfrm>
            <a:off x="6003637" y="2162894"/>
            <a:ext cx="4779795" cy="3484273"/>
          </a:xfrm>
          <a:prstGeom prst="rect">
            <a:avLst/>
          </a:prstGeom>
        </p:spPr>
      </p:pic>
      <p:sp>
        <p:nvSpPr>
          <p:cNvPr id="8" name="Rectangle 7"/>
          <p:cNvSpPr/>
          <p:nvPr/>
        </p:nvSpPr>
        <p:spPr>
          <a:xfrm>
            <a:off x="6003637" y="5877821"/>
            <a:ext cx="5798263" cy="646331"/>
          </a:xfrm>
          <a:prstGeom prst="rect">
            <a:avLst/>
          </a:prstGeom>
        </p:spPr>
        <p:txBody>
          <a:bodyPr wrap="square">
            <a:spAutoFit/>
          </a:bodyPr>
          <a:lstStyle/>
          <a:p>
            <a:r>
              <a:rPr lang="en-IN" dirty="0" smtClean="0">
                <a:solidFill>
                  <a:schemeClr val="bg1"/>
                </a:solidFill>
              </a:rPr>
              <a:t>As per above graph, we would be able to calculate Average Sale Price per square feet </a:t>
            </a:r>
            <a:r>
              <a:rPr lang="en-IN" dirty="0" err="1" smtClean="0">
                <a:solidFill>
                  <a:schemeClr val="bg1"/>
                </a:solidFill>
              </a:rPr>
              <a:t>ie</a:t>
            </a:r>
            <a:r>
              <a:rPr lang="en-IN" dirty="0" smtClean="0">
                <a:solidFill>
                  <a:schemeClr val="bg1"/>
                </a:solidFill>
              </a:rPr>
              <a:t>.</a:t>
            </a:r>
            <a:r>
              <a:rPr lang="en-IN" dirty="0"/>
              <a:t> </a:t>
            </a:r>
            <a:r>
              <a:rPr lang="en-IN" dirty="0">
                <a:solidFill>
                  <a:schemeClr val="bg1"/>
                </a:solidFill>
              </a:rPr>
              <a:t>$ 120.5728</a:t>
            </a:r>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784702029"/>
      </p:ext>
    </p:extLst>
  </p:cSld>
  <p:clrMapOvr>
    <a:masterClrMapping/>
  </p:clrMapOvr>
  <mc:AlternateContent xmlns:mc="http://schemas.openxmlformats.org/markup-compatibility/2006" xmlns:p14="http://schemas.microsoft.com/office/powerpoint/2010/main">
    <mc:Choice Requires="p14">
      <p:transition spd="slow" p14:dur="2000" advTm="19150"/>
    </mc:Choice>
    <mc:Fallback xmlns="">
      <p:transition spd="slow" advTm="19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sult for machine learning wallpa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6"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2363" y="251799"/>
            <a:ext cx="7158182" cy="369332"/>
          </a:xfrm>
          <a:prstGeom prst="rect">
            <a:avLst/>
          </a:prstGeom>
        </p:spPr>
        <p:txBody>
          <a:bodyPr wrap="square">
            <a:spAutoFit/>
          </a:bodyPr>
          <a:lstStyle/>
          <a:p>
            <a:r>
              <a:rPr lang="en-US" dirty="0" smtClean="0">
                <a:solidFill>
                  <a:schemeClr val="bg1"/>
                </a:solidFill>
              </a:rPr>
              <a:t>5. Relationship between Ground living area and Total rooms above grade</a:t>
            </a:r>
            <a:endParaRPr lang="en-IN" dirty="0">
              <a:solidFill>
                <a:schemeClr val="bg1"/>
              </a:solidFill>
            </a:endParaRPr>
          </a:p>
        </p:txBody>
      </p:sp>
      <p:sp>
        <p:nvSpPr>
          <p:cNvPr id="5" name="Rectangle 4"/>
          <p:cNvSpPr/>
          <p:nvPr/>
        </p:nvSpPr>
        <p:spPr>
          <a:xfrm>
            <a:off x="6650182" y="1411622"/>
            <a:ext cx="4959927" cy="1477328"/>
          </a:xfrm>
          <a:prstGeom prst="rect">
            <a:avLst/>
          </a:prstGeom>
        </p:spPr>
        <p:txBody>
          <a:bodyPr wrap="square">
            <a:spAutoFit/>
          </a:bodyPr>
          <a:lstStyle/>
          <a:p>
            <a:r>
              <a:rPr lang="en-US" dirty="0" smtClean="0">
                <a:solidFill>
                  <a:schemeClr val="bg1"/>
                </a:solidFill>
              </a:rPr>
              <a:t>From the graph, we can see that</a:t>
            </a:r>
          </a:p>
          <a:p>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Total rooms above grade and ground living area are positively correlated to each other.</a:t>
            </a:r>
          </a:p>
          <a:p>
            <a:pPr marL="285750" indent="-285750">
              <a:buFont typeface="Arial" panose="020B0604020202020204" pitchFamily="34" charset="0"/>
              <a:buChar char="•"/>
            </a:pPr>
            <a:endParaRPr lang="en-US" dirty="0" smtClean="0">
              <a:solidFill>
                <a:schemeClr val="bg1"/>
              </a:solidFill>
            </a:endParaRPr>
          </a:p>
        </p:txBody>
      </p:sp>
      <p:pic>
        <p:nvPicPr>
          <p:cNvPr id="6" name="Picture 5"/>
          <p:cNvPicPr>
            <a:picLocks noChangeAspect="1"/>
          </p:cNvPicPr>
          <p:nvPr/>
        </p:nvPicPr>
        <p:blipFill>
          <a:blip r:embed="rId5"/>
          <a:stretch>
            <a:fillRect/>
          </a:stretch>
        </p:blipFill>
        <p:spPr>
          <a:xfrm>
            <a:off x="304415" y="783937"/>
            <a:ext cx="6114858" cy="4259118"/>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011078381"/>
      </p:ext>
    </p:extLst>
  </p:cSld>
  <p:clrMapOvr>
    <a:masterClrMapping/>
  </p:clrMapOvr>
  <mc:AlternateContent xmlns:mc="http://schemas.openxmlformats.org/markup-compatibility/2006" xmlns:p14="http://schemas.microsoft.com/office/powerpoint/2010/main">
    <mc:Choice Requires="p14">
      <p:transition spd="slow" p14:dur="2000" advTm="13250"/>
    </mc:Choice>
    <mc:Fallback xmlns="">
      <p:transition spd="slow" advTm="13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529" y="-297"/>
            <a:ext cx="12193057" cy="6858594"/>
          </a:xfrm>
          <a:prstGeom prst="rect">
            <a:avLst/>
          </a:prstGeom>
        </p:spPr>
      </p:pic>
      <p:sp>
        <p:nvSpPr>
          <p:cNvPr id="3" name="Rectangle 2"/>
          <p:cNvSpPr/>
          <p:nvPr/>
        </p:nvSpPr>
        <p:spPr>
          <a:xfrm>
            <a:off x="171357" y="233279"/>
            <a:ext cx="3887539" cy="369332"/>
          </a:xfrm>
          <a:prstGeom prst="rect">
            <a:avLst/>
          </a:prstGeom>
        </p:spPr>
        <p:txBody>
          <a:bodyPr wrap="none">
            <a:spAutoFit/>
          </a:bodyPr>
          <a:lstStyle/>
          <a:p>
            <a:r>
              <a:rPr lang="en-US" dirty="0" smtClean="0">
                <a:solidFill>
                  <a:schemeClr val="bg1"/>
                </a:solidFill>
              </a:rPr>
              <a:t>6. How Year Built related to sales price?</a:t>
            </a:r>
            <a:endParaRPr lang="en-IN" dirty="0">
              <a:solidFill>
                <a:schemeClr val="bg1"/>
              </a:solidFill>
            </a:endParaRPr>
          </a:p>
        </p:txBody>
      </p:sp>
      <p:pic>
        <p:nvPicPr>
          <p:cNvPr id="4" name="Picture 3"/>
          <p:cNvPicPr>
            <a:picLocks noChangeAspect="1"/>
          </p:cNvPicPr>
          <p:nvPr/>
        </p:nvPicPr>
        <p:blipFill>
          <a:blip r:embed="rId5"/>
          <a:stretch>
            <a:fillRect/>
          </a:stretch>
        </p:blipFill>
        <p:spPr>
          <a:xfrm>
            <a:off x="248083" y="720580"/>
            <a:ext cx="5413807" cy="3195637"/>
          </a:xfrm>
          <a:prstGeom prst="rect">
            <a:avLst/>
          </a:prstGeom>
        </p:spPr>
      </p:pic>
      <p:sp>
        <p:nvSpPr>
          <p:cNvPr id="5" name="Rectangle 4"/>
          <p:cNvSpPr/>
          <p:nvPr/>
        </p:nvSpPr>
        <p:spPr>
          <a:xfrm>
            <a:off x="248083" y="4426727"/>
            <a:ext cx="6096000" cy="1200329"/>
          </a:xfrm>
          <a:prstGeom prst="rect">
            <a:avLst/>
          </a:prstGeom>
        </p:spPr>
        <p:txBody>
          <a:bodyPr>
            <a:spAutoFit/>
          </a:bodyPr>
          <a:lstStyle/>
          <a:p>
            <a:r>
              <a:rPr lang="en-US" dirty="0" smtClean="0">
                <a:solidFill>
                  <a:schemeClr val="bg1"/>
                </a:solidFill>
              </a:rPr>
              <a:t>From the above graph, we can say that</a:t>
            </a:r>
          </a:p>
          <a:p>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Number of houses building is increasing year by year.</a:t>
            </a:r>
          </a:p>
          <a:p>
            <a:pPr marL="285750" indent="-285750">
              <a:buFont typeface="Arial" panose="020B0604020202020204" pitchFamily="34" charset="0"/>
              <a:buChar char="•"/>
            </a:pPr>
            <a:r>
              <a:rPr lang="en-US" dirty="0" smtClean="0">
                <a:solidFill>
                  <a:schemeClr val="bg1"/>
                </a:solidFill>
              </a:rPr>
              <a:t>The maximum number of houses built is 67.</a:t>
            </a:r>
            <a:endParaRPr lang="en-IN" dirty="0">
              <a:solidFill>
                <a:schemeClr val="bg1"/>
              </a:solidFill>
            </a:endParaRPr>
          </a:p>
        </p:txBody>
      </p:sp>
      <p:pic>
        <p:nvPicPr>
          <p:cNvPr id="6" name="Picture 5"/>
          <p:cNvPicPr>
            <a:picLocks noChangeAspect="1"/>
          </p:cNvPicPr>
          <p:nvPr/>
        </p:nvPicPr>
        <p:blipFill>
          <a:blip r:embed="rId6"/>
          <a:stretch>
            <a:fillRect/>
          </a:stretch>
        </p:blipFill>
        <p:spPr>
          <a:xfrm>
            <a:off x="6464156" y="1574841"/>
            <a:ext cx="5113103" cy="3509962"/>
          </a:xfrm>
          <a:prstGeom prst="rect">
            <a:avLst/>
          </a:prstGeom>
        </p:spPr>
      </p:pic>
      <p:sp>
        <p:nvSpPr>
          <p:cNvPr id="7" name="Rectangle 6"/>
          <p:cNvSpPr/>
          <p:nvPr/>
        </p:nvSpPr>
        <p:spPr>
          <a:xfrm>
            <a:off x="6344083" y="950254"/>
            <a:ext cx="4705455" cy="369332"/>
          </a:xfrm>
          <a:prstGeom prst="rect">
            <a:avLst/>
          </a:prstGeom>
        </p:spPr>
        <p:txBody>
          <a:bodyPr wrap="none">
            <a:spAutoFit/>
          </a:bodyPr>
          <a:lstStyle/>
          <a:p>
            <a:r>
              <a:rPr lang="en-US" dirty="0" smtClean="0">
                <a:solidFill>
                  <a:schemeClr val="bg1"/>
                </a:solidFill>
              </a:rPr>
              <a:t>Analyzing "YearBuilt" with respect to "SalePrice"</a:t>
            </a:r>
            <a:endParaRPr lang="en-IN" dirty="0">
              <a:solidFill>
                <a:schemeClr val="bg1"/>
              </a:solidFill>
            </a:endParaRPr>
          </a:p>
        </p:txBody>
      </p:sp>
      <p:sp>
        <p:nvSpPr>
          <p:cNvPr id="8" name="Rectangle 7"/>
          <p:cNvSpPr/>
          <p:nvPr/>
        </p:nvSpPr>
        <p:spPr>
          <a:xfrm>
            <a:off x="6095999" y="5175773"/>
            <a:ext cx="6096000" cy="1200329"/>
          </a:xfrm>
          <a:prstGeom prst="rect">
            <a:avLst/>
          </a:prstGeom>
        </p:spPr>
        <p:txBody>
          <a:bodyPr>
            <a:spAutoFit/>
          </a:bodyPr>
          <a:lstStyle/>
          <a:p>
            <a:r>
              <a:rPr lang="en-US" dirty="0" smtClean="0">
                <a:solidFill>
                  <a:schemeClr val="bg1"/>
                </a:solidFill>
              </a:rPr>
              <a:t>From the above graph, we can see that</a:t>
            </a:r>
          </a:p>
          <a:p>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Year Built and sale price are negatively correlated.</a:t>
            </a:r>
          </a:p>
          <a:p>
            <a:pPr marL="285750" indent="-285750">
              <a:buFont typeface="Arial" panose="020B0604020202020204" pitchFamily="34" charset="0"/>
              <a:buChar char="•"/>
            </a:pPr>
            <a:r>
              <a:rPr lang="en-US" dirty="0" smtClean="0">
                <a:solidFill>
                  <a:schemeClr val="bg1"/>
                </a:solidFill>
              </a:rPr>
              <a:t>Price of house is getting down with its age.</a:t>
            </a:r>
            <a:endParaRPr lang="en-IN" dirty="0">
              <a:solidFill>
                <a:schemeClr val="bg1"/>
              </a:solidFill>
            </a:endParaRP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687444266"/>
      </p:ext>
    </p:extLst>
  </p:cSld>
  <p:clrMapOvr>
    <a:masterClrMapping/>
  </p:clrMapOvr>
  <mc:AlternateContent xmlns:mc="http://schemas.openxmlformats.org/markup-compatibility/2006" xmlns:p14="http://schemas.microsoft.com/office/powerpoint/2010/main">
    <mc:Choice Requires="p14">
      <p:transition spd="slow" p14:dur="2000" advTm="9741"/>
    </mc:Choice>
    <mc:Fallback xmlns="">
      <p:transition spd="slow" advTm="9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529" y="-297"/>
            <a:ext cx="12193057" cy="6858594"/>
          </a:xfrm>
          <a:prstGeom prst="rect">
            <a:avLst/>
          </a:prstGeom>
        </p:spPr>
      </p:pic>
      <p:sp>
        <p:nvSpPr>
          <p:cNvPr id="3" name="Rectangle 2"/>
          <p:cNvSpPr/>
          <p:nvPr/>
        </p:nvSpPr>
        <p:spPr>
          <a:xfrm>
            <a:off x="131124" y="224043"/>
            <a:ext cx="4260846" cy="369332"/>
          </a:xfrm>
          <a:prstGeom prst="rect">
            <a:avLst/>
          </a:prstGeom>
        </p:spPr>
        <p:txBody>
          <a:bodyPr wrap="none">
            <a:spAutoFit/>
          </a:bodyPr>
          <a:lstStyle/>
          <a:p>
            <a:r>
              <a:rPr lang="en-US" dirty="0" smtClean="0">
                <a:solidFill>
                  <a:schemeClr val="bg1"/>
                </a:solidFill>
              </a:rPr>
              <a:t>7. </a:t>
            </a:r>
            <a:r>
              <a:rPr lang="en-US" b="1" dirty="0">
                <a:solidFill>
                  <a:schemeClr val="bg1"/>
                </a:solidFill>
              </a:rPr>
              <a:t>How garage area is related to sale price?</a:t>
            </a:r>
          </a:p>
        </p:txBody>
      </p:sp>
      <p:pic>
        <p:nvPicPr>
          <p:cNvPr id="6" name="Picture 5"/>
          <p:cNvPicPr>
            <a:picLocks noChangeAspect="1"/>
          </p:cNvPicPr>
          <p:nvPr/>
        </p:nvPicPr>
        <p:blipFill>
          <a:blip r:embed="rId5"/>
          <a:stretch>
            <a:fillRect/>
          </a:stretch>
        </p:blipFill>
        <p:spPr>
          <a:xfrm>
            <a:off x="308869" y="704134"/>
            <a:ext cx="5542547" cy="3313684"/>
          </a:xfrm>
          <a:prstGeom prst="rect">
            <a:avLst/>
          </a:prstGeom>
        </p:spPr>
      </p:pic>
      <p:sp>
        <p:nvSpPr>
          <p:cNvPr id="7" name="Rectangle 6"/>
          <p:cNvSpPr/>
          <p:nvPr/>
        </p:nvSpPr>
        <p:spPr>
          <a:xfrm>
            <a:off x="131123" y="4272974"/>
            <a:ext cx="6140367" cy="2031325"/>
          </a:xfrm>
          <a:prstGeom prst="rect">
            <a:avLst/>
          </a:prstGeom>
        </p:spPr>
        <p:txBody>
          <a:bodyPr wrap="square">
            <a:spAutoFit/>
          </a:bodyPr>
          <a:lstStyle/>
          <a:p>
            <a:r>
              <a:rPr lang="en-US" dirty="0">
                <a:solidFill>
                  <a:schemeClr val="bg1"/>
                </a:solidFill>
              </a:rPr>
              <a:t>From the above graph, we can see that,</a:t>
            </a:r>
          </a:p>
          <a:p>
            <a:endParaRPr lang="en-US" dirty="0">
              <a:solidFill>
                <a:schemeClr val="bg1"/>
              </a:solidFill>
            </a:endParaRPr>
          </a:p>
          <a:p>
            <a:r>
              <a:rPr lang="en-US" dirty="0" smtClean="0">
                <a:solidFill>
                  <a:schemeClr val="bg1"/>
                </a:solidFill>
              </a:rPr>
              <a:t>- Garage area </a:t>
            </a:r>
            <a:r>
              <a:rPr lang="en-US" dirty="0">
                <a:solidFill>
                  <a:schemeClr val="bg1"/>
                </a:solidFill>
              </a:rPr>
              <a:t>and </a:t>
            </a:r>
            <a:r>
              <a:rPr lang="en-US" dirty="0" err="1">
                <a:solidFill>
                  <a:schemeClr val="bg1"/>
                </a:solidFill>
              </a:rPr>
              <a:t>SalePrice</a:t>
            </a:r>
            <a:r>
              <a:rPr lang="en-US" dirty="0">
                <a:solidFill>
                  <a:schemeClr val="bg1"/>
                </a:solidFill>
              </a:rPr>
              <a:t> are in linear relationship with each other.</a:t>
            </a:r>
          </a:p>
          <a:p>
            <a:r>
              <a:rPr lang="en-US" dirty="0" smtClean="0">
                <a:solidFill>
                  <a:schemeClr val="bg1"/>
                </a:solidFill>
              </a:rPr>
              <a:t>- As </a:t>
            </a:r>
            <a:r>
              <a:rPr lang="en-US" dirty="0">
                <a:solidFill>
                  <a:schemeClr val="bg1"/>
                </a:solidFill>
              </a:rPr>
              <a:t>the garage area </a:t>
            </a:r>
            <a:r>
              <a:rPr lang="en-US" dirty="0" smtClean="0">
                <a:solidFill>
                  <a:schemeClr val="bg1"/>
                </a:solidFill>
              </a:rPr>
              <a:t>increases, the </a:t>
            </a:r>
            <a:r>
              <a:rPr lang="en-US" dirty="0" err="1">
                <a:solidFill>
                  <a:schemeClr val="bg1"/>
                </a:solidFill>
              </a:rPr>
              <a:t>saleprice</a:t>
            </a:r>
            <a:r>
              <a:rPr lang="en-US" dirty="0">
                <a:solidFill>
                  <a:schemeClr val="bg1"/>
                </a:solidFill>
              </a:rPr>
              <a:t> of the </a:t>
            </a:r>
            <a:r>
              <a:rPr lang="en-US" dirty="0" smtClean="0">
                <a:solidFill>
                  <a:schemeClr val="bg1"/>
                </a:solidFill>
              </a:rPr>
              <a:t>house also increases.</a:t>
            </a:r>
            <a:endParaRPr lang="en-US" dirty="0">
              <a:solidFill>
                <a:schemeClr val="bg1"/>
              </a:solidFill>
            </a:endParaRPr>
          </a:p>
          <a:p>
            <a:r>
              <a:rPr lang="en-US" dirty="0" smtClean="0">
                <a:solidFill>
                  <a:schemeClr val="bg1"/>
                </a:solidFill>
              </a:rPr>
              <a:t>- Even </a:t>
            </a:r>
            <a:r>
              <a:rPr lang="en-US" dirty="0">
                <a:solidFill>
                  <a:schemeClr val="bg1"/>
                </a:solidFill>
              </a:rPr>
              <a:t>we can see that some houses does not have Garage area.</a:t>
            </a:r>
            <a:endParaRPr lang="en-IN" dirty="0">
              <a:solidFill>
                <a:schemeClr val="bg1"/>
              </a:solidFill>
            </a:endParaRPr>
          </a:p>
        </p:txBody>
      </p:sp>
      <p:pic>
        <p:nvPicPr>
          <p:cNvPr id="8" name="Picture 7"/>
          <p:cNvPicPr>
            <a:picLocks noChangeAspect="1"/>
          </p:cNvPicPr>
          <p:nvPr/>
        </p:nvPicPr>
        <p:blipFill>
          <a:blip r:embed="rId6"/>
          <a:stretch>
            <a:fillRect/>
          </a:stretch>
        </p:blipFill>
        <p:spPr>
          <a:xfrm>
            <a:off x="6430177" y="1877002"/>
            <a:ext cx="5183589" cy="3332307"/>
          </a:xfrm>
          <a:prstGeom prst="rect">
            <a:avLst/>
          </a:prstGeom>
        </p:spPr>
      </p:pic>
      <p:sp>
        <p:nvSpPr>
          <p:cNvPr id="9" name="TextBox 8"/>
          <p:cNvSpPr txBox="1"/>
          <p:nvPr/>
        </p:nvSpPr>
        <p:spPr>
          <a:xfrm>
            <a:off x="6363863" y="1403927"/>
            <a:ext cx="1733680" cy="369332"/>
          </a:xfrm>
          <a:prstGeom prst="rect">
            <a:avLst/>
          </a:prstGeom>
          <a:noFill/>
        </p:spPr>
        <p:txBody>
          <a:bodyPr wrap="none" rtlCol="0">
            <a:spAutoFit/>
          </a:bodyPr>
          <a:lstStyle/>
          <a:p>
            <a:r>
              <a:rPr lang="en-US" b="1" dirty="0" smtClean="0">
                <a:solidFill>
                  <a:schemeClr val="bg1"/>
                </a:solidFill>
              </a:rPr>
              <a:t>Outlier Removal</a:t>
            </a:r>
            <a:endParaRPr lang="en-IN" b="1" dirty="0">
              <a:solidFill>
                <a:schemeClr val="bg1"/>
              </a:solidFill>
            </a:endParaRPr>
          </a:p>
        </p:txBody>
      </p:sp>
      <p:sp>
        <p:nvSpPr>
          <p:cNvPr id="10" name="Rectangle 9"/>
          <p:cNvSpPr/>
          <p:nvPr/>
        </p:nvSpPr>
        <p:spPr>
          <a:xfrm>
            <a:off x="7211787" y="5380969"/>
            <a:ext cx="4581245" cy="923330"/>
          </a:xfrm>
          <a:prstGeom prst="rect">
            <a:avLst/>
          </a:prstGeom>
        </p:spPr>
        <p:txBody>
          <a:bodyPr wrap="square">
            <a:spAutoFit/>
          </a:bodyPr>
          <a:lstStyle/>
          <a:p>
            <a:r>
              <a:rPr lang="en-US" dirty="0">
                <a:solidFill>
                  <a:schemeClr val="bg1"/>
                </a:solidFill>
              </a:rPr>
              <a:t>From the above graph, we can see that, the outliers has been removed an the distribution is looking better.</a:t>
            </a:r>
            <a:endParaRPr lang="en-IN" dirty="0">
              <a:solidFill>
                <a:schemeClr val="bg1"/>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80396183"/>
      </p:ext>
    </p:extLst>
  </p:cSld>
  <p:clrMapOvr>
    <a:masterClrMapping/>
  </p:clrMapOvr>
  <mc:AlternateContent xmlns:mc="http://schemas.openxmlformats.org/markup-compatibility/2006" xmlns:p14="http://schemas.microsoft.com/office/powerpoint/2010/main">
    <mc:Choice Requires="p14">
      <p:transition spd="slow" p14:dur="2000" advTm="17271"/>
    </mc:Choice>
    <mc:Fallback xmlns="">
      <p:transition spd="slow" advTm="17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529" y="-297"/>
            <a:ext cx="12193057" cy="6858594"/>
          </a:xfrm>
          <a:prstGeom prst="rect">
            <a:avLst/>
          </a:prstGeom>
        </p:spPr>
      </p:pic>
      <p:sp>
        <p:nvSpPr>
          <p:cNvPr id="3" name="Rectangle 2"/>
          <p:cNvSpPr/>
          <p:nvPr/>
        </p:nvSpPr>
        <p:spPr>
          <a:xfrm>
            <a:off x="236675" y="270225"/>
            <a:ext cx="7614234" cy="369332"/>
          </a:xfrm>
          <a:prstGeom prst="rect">
            <a:avLst/>
          </a:prstGeom>
        </p:spPr>
        <p:txBody>
          <a:bodyPr wrap="square">
            <a:spAutoFit/>
          </a:bodyPr>
          <a:lstStyle/>
          <a:p>
            <a:r>
              <a:rPr lang="en-US" b="1" dirty="0">
                <a:solidFill>
                  <a:schemeClr val="bg1"/>
                </a:solidFill>
              </a:rPr>
              <a:t>8. How Garage Cars related to Sale price?</a:t>
            </a:r>
          </a:p>
        </p:txBody>
      </p:sp>
      <p:pic>
        <p:nvPicPr>
          <p:cNvPr id="6" name="Picture 5"/>
          <p:cNvPicPr>
            <a:picLocks noChangeAspect="1"/>
          </p:cNvPicPr>
          <p:nvPr/>
        </p:nvPicPr>
        <p:blipFill>
          <a:blip r:embed="rId5"/>
          <a:stretch>
            <a:fillRect/>
          </a:stretch>
        </p:blipFill>
        <p:spPr>
          <a:xfrm>
            <a:off x="236675" y="910080"/>
            <a:ext cx="5179086" cy="3329412"/>
          </a:xfrm>
          <a:prstGeom prst="rect">
            <a:avLst/>
          </a:prstGeom>
        </p:spPr>
      </p:pic>
      <p:sp>
        <p:nvSpPr>
          <p:cNvPr id="7" name="Rectangle 6"/>
          <p:cNvSpPr/>
          <p:nvPr/>
        </p:nvSpPr>
        <p:spPr>
          <a:xfrm>
            <a:off x="236675" y="4873126"/>
            <a:ext cx="6096000" cy="1200329"/>
          </a:xfrm>
          <a:prstGeom prst="rect">
            <a:avLst/>
          </a:prstGeom>
        </p:spPr>
        <p:txBody>
          <a:bodyPr>
            <a:spAutoFit/>
          </a:bodyPr>
          <a:lstStyle/>
          <a:p>
            <a:r>
              <a:rPr lang="en-US" dirty="0">
                <a:solidFill>
                  <a:schemeClr val="bg1"/>
                </a:solidFill>
              </a:rPr>
              <a:t>From the above graph, We can say that</a:t>
            </a:r>
          </a:p>
          <a:p>
            <a:endParaRPr lang="en-US" dirty="0">
              <a:solidFill>
                <a:schemeClr val="bg1"/>
              </a:solidFill>
            </a:endParaRPr>
          </a:p>
          <a:p>
            <a:r>
              <a:rPr lang="en-US" dirty="0">
                <a:solidFill>
                  <a:schemeClr val="bg1"/>
                </a:solidFill>
              </a:rPr>
              <a:t>As the number of Garage cars increases, the sale rice </a:t>
            </a:r>
            <a:r>
              <a:rPr lang="en-US" dirty="0" smtClean="0">
                <a:solidFill>
                  <a:schemeClr val="bg1"/>
                </a:solidFill>
              </a:rPr>
              <a:t>also </a:t>
            </a:r>
            <a:r>
              <a:rPr lang="en-US" dirty="0">
                <a:solidFill>
                  <a:schemeClr val="bg1"/>
                </a:solidFill>
              </a:rPr>
              <a:t>increasing</a:t>
            </a:r>
            <a:endParaRPr lang="en-IN" dirty="0">
              <a:solidFill>
                <a:schemeClr val="bg1"/>
              </a:solidFill>
            </a:endParaRPr>
          </a:p>
        </p:txBody>
      </p:sp>
      <p:sp>
        <p:nvSpPr>
          <p:cNvPr id="8" name="Rectangle 7"/>
          <p:cNvSpPr/>
          <p:nvPr/>
        </p:nvSpPr>
        <p:spPr>
          <a:xfrm>
            <a:off x="5848508" y="1286413"/>
            <a:ext cx="6096000" cy="646331"/>
          </a:xfrm>
          <a:prstGeom prst="rect">
            <a:avLst/>
          </a:prstGeom>
        </p:spPr>
        <p:txBody>
          <a:bodyPr>
            <a:spAutoFit/>
          </a:bodyPr>
          <a:lstStyle/>
          <a:p>
            <a:r>
              <a:rPr lang="en-US" b="1" dirty="0">
                <a:solidFill>
                  <a:schemeClr val="bg1"/>
                </a:solidFill>
              </a:rPr>
              <a:t>Analyzing the relationship between Garage Area and Garage cars</a:t>
            </a:r>
          </a:p>
        </p:txBody>
      </p:sp>
      <p:pic>
        <p:nvPicPr>
          <p:cNvPr id="9" name="Picture 8"/>
          <p:cNvPicPr>
            <a:picLocks noChangeAspect="1"/>
          </p:cNvPicPr>
          <p:nvPr/>
        </p:nvPicPr>
        <p:blipFill>
          <a:blip r:embed="rId6"/>
          <a:stretch>
            <a:fillRect/>
          </a:stretch>
        </p:blipFill>
        <p:spPr>
          <a:xfrm>
            <a:off x="5938338" y="1932744"/>
            <a:ext cx="5269794" cy="3387725"/>
          </a:xfrm>
          <a:prstGeom prst="rect">
            <a:avLst/>
          </a:prstGeom>
        </p:spPr>
      </p:pic>
      <p:sp>
        <p:nvSpPr>
          <p:cNvPr id="10" name="Rectangle 9"/>
          <p:cNvSpPr/>
          <p:nvPr/>
        </p:nvSpPr>
        <p:spPr>
          <a:xfrm>
            <a:off x="5938338" y="5320469"/>
            <a:ext cx="6096000" cy="1477328"/>
          </a:xfrm>
          <a:prstGeom prst="rect">
            <a:avLst/>
          </a:prstGeom>
        </p:spPr>
        <p:txBody>
          <a:bodyPr>
            <a:spAutoFit/>
          </a:bodyPr>
          <a:lstStyle/>
          <a:p>
            <a:r>
              <a:rPr lang="en-US" dirty="0">
                <a:solidFill>
                  <a:schemeClr val="bg1"/>
                </a:solidFill>
              </a:rPr>
              <a:t>From the above graph, we can see </a:t>
            </a:r>
            <a:r>
              <a:rPr lang="en-US" dirty="0" smtClean="0">
                <a:solidFill>
                  <a:schemeClr val="bg1"/>
                </a:solidFill>
              </a:rPr>
              <a:t>that</a:t>
            </a:r>
            <a:endParaRPr lang="en-US" dirty="0">
              <a:solidFill>
                <a:schemeClr val="bg1"/>
              </a:solidFill>
            </a:endParaRPr>
          </a:p>
          <a:p>
            <a:r>
              <a:rPr lang="en-US" dirty="0" smtClean="0">
                <a:solidFill>
                  <a:schemeClr val="bg1"/>
                </a:solidFill>
              </a:rPr>
              <a:t>- Garage </a:t>
            </a:r>
            <a:r>
              <a:rPr lang="en-US" dirty="0">
                <a:solidFill>
                  <a:schemeClr val="bg1"/>
                </a:solidFill>
              </a:rPr>
              <a:t>area and Garage cars are positively correlated </a:t>
            </a:r>
            <a:r>
              <a:rPr lang="en-US" dirty="0" smtClean="0">
                <a:solidFill>
                  <a:schemeClr val="bg1"/>
                </a:solidFill>
              </a:rPr>
              <a:t>to each </a:t>
            </a:r>
            <a:r>
              <a:rPr lang="en-US" dirty="0">
                <a:solidFill>
                  <a:schemeClr val="bg1"/>
                </a:solidFill>
              </a:rPr>
              <a:t>other</a:t>
            </a:r>
            <a:r>
              <a:rPr lang="en-US" dirty="0" smtClean="0">
                <a:solidFill>
                  <a:schemeClr val="bg1"/>
                </a:solidFill>
              </a:rPr>
              <a:t>.</a:t>
            </a:r>
            <a:endParaRPr lang="en-US" dirty="0">
              <a:solidFill>
                <a:schemeClr val="bg1"/>
              </a:solidFill>
            </a:endParaRPr>
          </a:p>
          <a:p>
            <a:r>
              <a:rPr lang="en-US" dirty="0" smtClean="0">
                <a:solidFill>
                  <a:schemeClr val="bg1"/>
                </a:solidFill>
              </a:rPr>
              <a:t>- As </a:t>
            </a:r>
            <a:r>
              <a:rPr lang="en-US" dirty="0">
                <a:solidFill>
                  <a:schemeClr val="bg1"/>
                </a:solidFill>
              </a:rPr>
              <a:t>garage area </a:t>
            </a:r>
            <a:r>
              <a:rPr lang="en-US" dirty="0" err="1">
                <a:solidFill>
                  <a:schemeClr val="bg1"/>
                </a:solidFill>
              </a:rPr>
              <a:t>increases,the</a:t>
            </a:r>
            <a:r>
              <a:rPr lang="en-US" dirty="0">
                <a:solidFill>
                  <a:schemeClr val="bg1"/>
                </a:solidFill>
              </a:rPr>
              <a:t> number of garage cars </a:t>
            </a:r>
            <a:r>
              <a:rPr lang="en-US" dirty="0" smtClean="0">
                <a:solidFill>
                  <a:schemeClr val="bg1"/>
                </a:solidFill>
              </a:rPr>
              <a:t>also </a:t>
            </a:r>
            <a:r>
              <a:rPr lang="en-US" dirty="0">
                <a:solidFill>
                  <a:schemeClr val="bg1"/>
                </a:solidFill>
              </a:rPr>
              <a:t>increasing.</a:t>
            </a:r>
            <a:endParaRPr lang="en-IN" dirty="0">
              <a:solidFill>
                <a:schemeClr val="bg1"/>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566600813"/>
      </p:ext>
    </p:extLst>
  </p:cSld>
  <p:clrMapOvr>
    <a:masterClrMapping/>
  </p:clrMapOvr>
  <mc:AlternateContent xmlns:mc="http://schemas.openxmlformats.org/markup-compatibility/2006" xmlns:p14="http://schemas.microsoft.com/office/powerpoint/2010/main">
    <mc:Choice Requires="p14">
      <p:transition spd="slow" p14:dur="2000" advTm="15651"/>
    </mc:Choice>
    <mc:Fallback xmlns="">
      <p:transition spd="slow" advTm="15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0" y="-594"/>
            <a:ext cx="12193057" cy="6858594"/>
          </a:xfrm>
          <a:prstGeom prst="rect">
            <a:avLst/>
          </a:prstGeom>
        </p:spPr>
      </p:pic>
      <p:sp>
        <p:nvSpPr>
          <p:cNvPr id="3" name="Rectangle 2"/>
          <p:cNvSpPr/>
          <p:nvPr/>
        </p:nvSpPr>
        <p:spPr>
          <a:xfrm>
            <a:off x="217987" y="168625"/>
            <a:ext cx="6909007" cy="369332"/>
          </a:xfrm>
          <a:prstGeom prst="rect">
            <a:avLst/>
          </a:prstGeom>
        </p:spPr>
        <p:txBody>
          <a:bodyPr wrap="none">
            <a:spAutoFit/>
          </a:bodyPr>
          <a:lstStyle/>
          <a:p>
            <a:r>
              <a:rPr lang="en-US" b="1" dirty="0">
                <a:solidFill>
                  <a:schemeClr val="bg1"/>
                </a:solidFill>
              </a:rPr>
              <a:t>9</a:t>
            </a:r>
            <a:r>
              <a:rPr lang="en-US" b="1" dirty="0" smtClean="0">
                <a:solidFill>
                  <a:schemeClr val="bg1"/>
                </a:solidFill>
              </a:rPr>
              <a:t>. </a:t>
            </a:r>
            <a:r>
              <a:rPr lang="en-US" b="1" dirty="0">
                <a:solidFill>
                  <a:schemeClr val="bg1"/>
                </a:solidFill>
              </a:rPr>
              <a:t>How total number of bathrooms impact the sale price of the house?</a:t>
            </a:r>
          </a:p>
        </p:txBody>
      </p:sp>
      <p:pic>
        <p:nvPicPr>
          <p:cNvPr id="5" name="Picture 4"/>
          <p:cNvPicPr>
            <a:picLocks noChangeAspect="1"/>
          </p:cNvPicPr>
          <p:nvPr/>
        </p:nvPicPr>
        <p:blipFill>
          <a:blip r:embed="rId5"/>
          <a:stretch>
            <a:fillRect/>
          </a:stretch>
        </p:blipFill>
        <p:spPr>
          <a:xfrm>
            <a:off x="618836" y="907184"/>
            <a:ext cx="6760441" cy="4286250"/>
          </a:xfrm>
          <a:prstGeom prst="rect">
            <a:avLst/>
          </a:prstGeom>
        </p:spPr>
      </p:pic>
      <p:sp>
        <p:nvSpPr>
          <p:cNvPr id="6" name="Rectangle 5"/>
          <p:cNvSpPr/>
          <p:nvPr/>
        </p:nvSpPr>
        <p:spPr>
          <a:xfrm>
            <a:off x="7629236" y="1599911"/>
            <a:ext cx="4128655" cy="2031325"/>
          </a:xfrm>
          <a:prstGeom prst="rect">
            <a:avLst/>
          </a:prstGeom>
        </p:spPr>
        <p:txBody>
          <a:bodyPr wrap="square">
            <a:spAutoFit/>
          </a:bodyPr>
          <a:lstStyle/>
          <a:p>
            <a:r>
              <a:rPr lang="en-US" dirty="0">
                <a:solidFill>
                  <a:schemeClr val="bg1"/>
                </a:solidFill>
              </a:rPr>
              <a:t>From </a:t>
            </a:r>
            <a:r>
              <a:rPr lang="en-US" dirty="0" smtClean="0">
                <a:solidFill>
                  <a:schemeClr val="bg1"/>
                </a:solidFill>
              </a:rPr>
              <a:t>the </a:t>
            </a:r>
            <a:r>
              <a:rPr lang="en-US" dirty="0">
                <a:solidFill>
                  <a:schemeClr val="bg1"/>
                </a:solidFill>
              </a:rPr>
              <a:t>graph,</a:t>
            </a:r>
          </a:p>
          <a:p>
            <a:endParaRPr lang="en-US" dirty="0">
              <a:solidFill>
                <a:schemeClr val="bg1"/>
              </a:solidFill>
            </a:endParaRPr>
          </a:p>
          <a:p>
            <a:r>
              <a:rPr lang="en-US" dirty="0">
                <a:solidFill>
                  <a:schemeClr val="bg1"/>
                </a:solidFill>
              </a:rPr>
              <a:t>We can check all the details of particular house like whether the </a:t>
            </a:r>
            <a:r>
              <a:rPr lang="en-US" dirty="0" smtClean="0">
                <a:solidFill>
                  <a:schemeClr val="bg1"/>
                </a:solidFill>
              </a:rPr>
              <a:t>house </a:t>
            </a:r>
            <a:r>
              <a:rPr lang="en-US" dirty="0">
                <a:solidFill>
                  <a:schemeClr val="bg1"/>
                </a:solidFill>
              </a:rPr>
              <a:t>has </a:t>
            </a:r>
            <a:r>
              <a:rPr lang="en-US" dirty="0" smtClean="0">
                <a:solidFill>
                  <a:schemeClr val="bg1"/>
                </a:solidFill>
              </a:rPr>
              <a:t>full bath </a:t>
            </a:r>
            <a:r>
              <a:rPr lang="en-US" dirty="0">
                <a:solidFill>
                  <a:schemeClr val="bg1"/>
                </a:solidFill>
              </a:rPr>
              <a:t>or </a:t>
            </a:r>
            <a:r>
              <a:rPr lang="en-US" dirty="0" smtClean="0">
                <a:solidFill>
                  <a:schemeClr val="bg1"/>
                </a:solidFill>
              </a:rPr>
              <a:t>half bath, Ground </a:t>
            </a:r>
            <a:r>
              <a:rPr lang="en-US" dirty="0">
                <a:solidFill>
                  <a:schemeClr val="bg1"/>
                </a:solidFill>
              </a:rPr>
              <a:t>living area,1st Floor SF, Garage area, Total basement area in SF and Sale price of the house.</a:t>
            </a:r>
            <a:endParaRPr lang="en-IN" dirty="0">
              <a:solidFill>
                <a:schemeClr val="bg1"/>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650082374"/>
      </p:ext>
    </p:extLst>
  </p:cSld>
  <p:clrMapOvr>
    <a:masterClrMapping/>
  </p:clrMapOvr>
  <mc:AlternateContent xmlns:mc="http://schemas.openxmlformats.org/markup-compatibility/2006" xmlns:p14="http://schemas.microsoft.com/office/powerpoint/2010/main">
    <mc:Choice Requires="p14">
      <p:transition spd="slow" p14:dur="2000" advTm="18981"/>
    </mc:Choice>
    <mc:Fallback xmlns="">
      <p:transition spd="slow" advTm="18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stretch>
            <a:fillRect/>
          </a:stretch>
        </p:blipFill>
        <p:spPr>
          <a:xfrm>
            <a:off x="-529" y="-297"/>
            <a:ext cx="12193057" cy="6858594"/>
          </a:xfrm>
          <a:prstGeom prst="rect">
            <a:avLst/>
          </a:prstGeom>
        </p:spPr>
      </p:pic>
      <p:sp>
        <p:nvSpPr>
          <p:cNvPr id="4" name="Rectangle 3"/>
          <p:cNvSpPr/>
          <p:nvPr/>
        </p:nvSpPr>
        <p:spPr>
          <a:xfrm>
            <a:off x="264794" y="270225"/>
            <a:ext cx="1569660" cy="523220"/>
          </a:xfrm>
          <a:prstGeom prst="rect">
            <a:avLst/>
          </a:prstGeom>
        </p:spPr>
        <p:txBody>
          <a:bodyPr wrap="none">
            <a:spAutoFit/>
          </a:bodyPr>
          <a:lstStyle/>
          <a:p>
            <a:r>
              <a:rPr lang="en-IN" sz="2800" dirty="0" smtClean="0">
                <a:solidFill>
                  <a:schemeClr val="bg1"/>
                </a:solidFill>
              </a:rPr>
              <a:t>Modeling</a:t>
            </a:r>
            <a:endParaRPr lang="en-IN" sz="2800" dirty="0">
              <a:solidFill>
                <a:schemeClr val="bg1"/>
              </a:solidFill>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2207497454"/>
              </p:ext>
            </p:extLst>
          </p:nvPr>
        </p:nvGraphicFramePr>
        <p:xfrm>
          <a:off x="1576096" y="1337109"/>
          <a:ext cx="7928121" cy="3521218"/>
        </p:xfrm>
        <a:graphic>
          <a:graphicData uri="http://schemas.openxmlformats.org/presentationml/2006/ole">
            <mc:AlternateContent xmlns:mc="http://schemas.openxmlformats.org/markup-compatibility/2006">
              <mc:Choice xmlns:v="urn:schemas-microsoft-com:vml" Requires="v">
                <p:oleObj spid="_x0000_s1043" name="Worksheet" r:id="rId6" imgW="4642035" imgH="1815983" progId="Excel.Sheet.12">
                  <p:embed/>
                </p:oleObj>
              </mc:Choice>
              <mc:Fallback>
                <p:oleObj name="Worksheet" r:id="rId6" imgW="4642035" imgH="1815983" progId="Excel.Sheet.12">
                  <p:embed/>
                  <p:pic>
                    <p:nvPicPr>
                      <p:cNvPr id="0" name=""/>
                      <p:cNvPicPr/>
                      <p:nvPr/>
                    </p:nvPicPr>
                    <p:blipFill>
                      <a:blip r:embed="rId7"/>
                      <a:stretch>
                        <a:fillRect/>
                      </a:stretch>
                    </p:blipFill>
                    <p:spPr>
                      <a:xfrm>
                        <a:off x="1576096" y="1337109"/>
                        <a:ext cx="7928121" cy="3521218"/>
                      </a:xfrm>
                      <a:prstGeom prst="rect">
                        <a:avLst/>
                      </a:prstGeom>
                      <a:solidFill>
                        <a:schemeClr val="bg1"/>
                      </a:solidFill>
                    </p:spPr>
                  </p:pic>
                </p:oleObj>
              </mc:Fallback>
            </mc:AlternateContent>
          </a:graphicData>
        </a:graphic>
      </p:graphicFrame>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870299039"/>
      </p:ext>
    </p:extLst>
  </p:cSld>
  <p:clrMapOvr>
    <a:masterClrMapping/>
  </p:clrMapOvr>
  <mc:AlternateContent xmlns:mc="http://schemas.openxmlformats.org/markup-compatibility/2006" xmlns:p14="http://schemas.microsoft.com/office/powerpoint/2010/main">
    <mc:Choice Requires="p14">
      <p:transition spd="slow" p14:dur="2000" advTm="32021"/>
    </mc:Choice>
    <mc:Fallback xmlns="">
      <p:transition spd="slow" advTm="32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machine learning wallpa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78242" y="202845"/>
            <a:ext cx="8640351" cy="1766749"/>
          </a:xfrm>
          <a:prstGeom prst="rect">
            <a:avLst/>
          </a:prstGeom>
        </p:spPr>
      </p:pic>
      <p:pic>
        <p:nvPicPr>
          <p:cNvPr id="9" name="Picture 8"/>
          <p:cNvPicPr>
            <a:picLocks noChangeAspect="1"/>
          </p:cNvPicPr>
          <p:nvPr/>
        </p:nvPicPr>
        <p:blipFill>
          <a:blip r:embed="rId6"/>
          <a:stretch>
            <a:fillRect/>
          </a:stretch>
        </p:blipFill>
        <p:spPr>
          <a:xfrm>
            <a:off x="1807067" y="1607127"/>
            <a:ext cx="7715624" cy="4671288"/>
          </a:xfrm>
          <a:prstGeom prst="rect">
            <a:avLst/>
          </a:prstGeom>
          <a:ln>
            <a:noFill/>
          </a:ln>
          <a:effectLst>
            <a:softEdge rad="112500"/>
          </a:effectLst>
        </p:spPr>
      </p:pic>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294135259"/>
      </p:ext>
    </p:extLst>
  </p:cSld>
  <p:clrMapOvr>
    <a:masterClrMapping/>
  </p:clrMapOvr>
  <mc:AlternateContent xmlns:mc="http://schemas.openxmlformats.org/markup-compatibility/2006" xmlns:p14="http://schemas.microsoft.com/office/powerpoint/2010/main">
    <mc:Choice Requires="p14">
      <p:transition spd="slow" p14:dur="2000" advTm="5470"/>
    </mc:Choice>
    <mc:Fallback xmlns="">
      <p:transition spd="slow" advTm="5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0" y="0"/>
            <a:ext cx="12193057" cy="6858594"/>
          </a:xfrm>
          <a:prstGeom prst="rect">
            <a:avLst/>
          </a:prstGeom>
        </p:spPr>
      </p:pic>
      <p:sp>
        <p:nvSpPr>
          <p:cNvPr id="3" name="TextBox 2"/>
          <p:cNvSpPr txBox="1"/>
          <p:nvPr/>
        </p:nvSpPr>
        <p:spPr>
          <a:xfrm>
            <a:off x="997527" y="434109"/>
            <a:ext cx="3453446" cy="923330"/>
          </a:xfrm>
          <a:prstGeom prst="rect">
            <a:avLst/>
          </a:prstGeom>
          <a:noFill/>
        </p:spPr>
        <p:txBody>
          <a:bodyPr wrap="none" rtlCol="0">
            <a:spAutoFit/>
          </a:bodyPr>
          <a:lstStyle/>
          <a:p>
            <a:r>
              <a:rPr lang="en-US" sz="5400" b="1" dirty="0" smtClean="0">
                <a:solidFill>
                  <a:schemeClr val="bg1"/>
                </a:solidFill>
              </a:rPr>
              <a:t>Best Model</a:t>
            </a:r>
            <a:endParaRPr lang="en-IN" sz="5400" b="1" dirty="0">
              <a:solidFill>
                <a:schemeClr val="bg1"/>
              </a:solidFill>
            </a:endParaRPr>
          </a:p>
        </p:txBody>
      </p:sp>
      <p:sp>
        <p:nvSpPr>
          <p:cNvPr id="4" name="TextBox 3"/>
          <p:cNvSpPr txBox="1"/>
          <p:nvPr/>
        </p:nvSpPr>
        <p:spPr>
          <a:xfrm>
            <a:off x="2724728" y="2401455"/>
            <a:ext cx="5296643" cy="1200329"/>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US" sz="7200" b="1" dirty="0" smtClean="0">
                <a:solidFill>
                  <a:schemeClr val="bg1"/>
                </a:solidFill>
              </a:rPr>
              <a:t>Decision Tree</a:t>
            </a:r>
            <a:endParaRPr lang="en-IN" sz="7200" b="1" dirty="0">
              <a:solidFill>
                <a:schemeClr val="bg1"/>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096088468"/>
      </p:ext>
    </p:extLst>
  </p:cSld>
  <p:clrMapOvr>
    <a:masterClrMapping/>
  </p:clrMapOvr>
  <mc:AlternateContent xmlns:mc="http://schemas.openxmlformats.org/markup-compatibility/2006" xmlns:p14="http://schemas.microsoft.com/office/powerpoint/2010/main">
    <mc:Choice Requires="p14">
      <p:transition spd="slow" p14:dur="2000" advTm="3967"/>
    </mc:Choice>
    <mc:Fallback xmlns="">
      <p:transition spd="slow" advTm="3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057" y="0"/>
            <a:ext cx="12193057" cy="6858594"/>
          </a:xfrm>
          <a:prstGeom prst="rect">
            <a:avLst/>
          </a:prstGeom>
        </p:spPr>
      </p:pic>
      <p:sp>
        <p:nvSpPr>
          <p:cNvPr id="4" name="Rectangle 3"/>
          <p:cNvSpPr/>
          <p:nvPr/>
        </p:nvSpPr>
        <p:spPr>
          <a:xfrm>
            <a:off x="404552" y="335074"/>
            <a:ext cx="10549775" cy="5663089"/>
          </a:xfrm>
          <a:prstGeom prst="rect">
            <a:avLst/>
          </a:prstGeom>
        </p:spPr>
        <p:txBody>
          <a:bodyPr wrap="square">
            <a:spAutoFit/>
          </a:bodyPr>
          <a:lstStyle/>
          <a:p>
            <a:r>
              <a:rPr lang="en-US" sz="2800" b="1" dirty="0" smtClean="0">
                <a:solidFill>
                  <a:schemeClr val="bg1"/>
                </a:solidFill>
              </a:rPr>
              <a:t>Conclusion</a:t>
            </a:r>
          </a:p>
          <a:p>
            <a:endParaRPr lang="en-US" sz="2800" b="1" dirty="0">
              <a:solidFill>
                <a:schemeClr val="bg1"/>
              </a:solidFill>
            </a:endParaRPr>
          </a:p>
          <a:p>
            <a:pPr marL="285750" indent="-285750">
              <a:buFont typeface="Arial" panose="020B0604020202020204" pitchFamily="34" charset="0"/>
              <a:buChar char="•"/>
            </a:pPr>
            <a:r>
              <a:rPr lang="en-US" dirty="0">
                <a:solidFill>
                  <a:schemeClr val="bg1"/>
                </a:solidFill>
              </a:rPr>
              <a:t>We have 80 features in the data, but </a:t>
            </a:r>
            <a:r>
              <a:rPr lang="en-US" dirty="0" err="1">
                <a:solidFill>
                  <a:schemeClr val="bg1"/>
                </a:solidFill>
              </a:rPr>
              <a:t>i</a:t>
            </a:r>
            <a:r>
              <a:rPr lang="en-US" dirty="0">
                <a:solidFill>
                  <a:schemeClr val="bg1"/>
                </a:solidFill>
              </a:rPr>
              <a:t> would be considering only 10 important features for our analysis as per business sense</a:t>
            </a:r>
            <a:r>
              <a:rPr lang="en-US" dirty="0" smtClean="0">
                <a:solidFill>
                  <a:schemeClr val="bg1"/>
                </a:solidFill>
              </a:rPr>
              <a:t>.</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According to the correlation, some features have high correlation with the class variable </a:t>
            </a:r>
            <a:r>
              <a:rPr lang="en-US" dirty="0" err="1">
                <a:solidFill>
                  <a:schemeClr val="bg1"/>
                </a:solidFill>
              </a:rPr>
              <a:t>ie</a:t>
            </a:r>
            <a:r>
              <a:rPr lang="en-US" dirty="0">
                <a:solidFill>
                  <a:schemeClr val="bg1"/>
                </a:solidFill>
              </a:rPr>
              <a:t> Sale price and those features are Overall Quality, Ground living area, Total basement area, Garage Cars and Garage Area </a:t>
            </a:r>
            <a:r>
              <a:rPr lang="en-US" dirty="0" err="1">
                <a:solidFill>
                  <a:schemeClr val="bg1"/>
                </a:solidFill>
              </a:rPr>
              <a:t>etc</a:t>
            </a:r>
            <a:endParaRPr lang="en-US" dirty="0">
              <a:solidFill>
                <a:schemeClr val="bg1"/>
              </a:solidFill>
            </a:endParaRP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As </a:t>
            </a:r>
            <a:r>
              <a:rPr lang="en-US" dirty="0">
                <a:solidFill>
                  <a:schemeClr val="bg1"/>
                </a:solidFill>
              </a:rPr>
              <a:t>per EDA, we can conclude that, correlation shift with change of Sale price. For example, we can see that Overall Quality is highly correlated to Sale Price means sale price is highly dependent on the overall quality of the house. Overall Quality rates the overall material and finish of the house (1 = Very Poor, 10 = Very Excellent).</a:t>
            </a: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For </a:t>
            </a:r>
            <a:r>
              <a:rPr lang="en-US" dirty="0">
                <a:solidFill>
                  <a:schemeClr val="bg1"/>
                </a:solidFill>
              </a:rPr>
              <a:t>the prediction, we applied modeling algorithms like Linear regression</a:t>
            </a:r>
            <a:r>
              <a:rPr lang="en-US" dirty="0" smtClean="0">
                <a:solidFill>
                  <a:schemeClr val="bg1"/>
                </a:solidFill>
              </a:rPr>
              <a:t>, Decision </a:t>
            </a:r>
            <a:r>
              <a:rPr lang="en-US" dirty="0">
                <a:solidFill>
                  <a:schemeClr val="bg1"/>
                </a:solidFill>
              </a:rPr>
              <a:t>Tree &amp; Random Forest to the data and from the modeling we can conclude that, Decision tree is the best model for the prediction of Sale price of the house because of following reasons:</a:t>
            </a:r>
          </a:p>
          <a:p>
            <a:pPr marL="742950" lvl="1" indent="-285750">
              <a:buFont typeface="Arial" panose="020B0604020202020204" pitchFamily="34" charset="0"/>
              <a:buChar char="•"/>
            </a:pPr>
            <a:r>
              <a:rPr lang="en-US" dirty="0">
                <a:solidFill>
                  <a:schemeClr val="bg1"/>
                </a:solidFill>
              </a:rPr>
              <a:t>Its the Quickest</a:t>
            </a:r>
          </a:p>
          <a:p>
            <a:pPr marL="742950" lvl="1" indent="-285750">
              <a:buFont typeface="Arial" panose="020B0604020202020204" pitchFamily="34" charset="0"/>
              <a:buChar char="•"/>
            </a:pPr>
            <a:r>
              <a:rPr lang="en-US" dirty="0">
                <a:solidFill>
                  <a:schemeClr val="bg1"/>
                </a:solidFill>
              </a:rPr>
              <a:t>It is explainable compare to Random Forest.</a:t>
            </a:r>
          </a:p>
          <a:p>
            <a:pPr marL="742950" lvl="1" indent="-285750">
              <a:buFont typeface="Arial" panose="020B0604020202020204" pitchFamily="34" charset="0"/>
              <a:buChar char="•"/>
            </a:pPr>
            <a:r>
              <a:rPr lang="en-US" dirty="0">
                <a:solidFill>
                  <a:schemeClr val="bg1"/>
                </a:solidFill>
              </a:rPr>
              <a:t>If we can see the RMSE, its the lowest means it is more accurate than the rest.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73648420"/>
      </p:ext>
    </p:extLst>
  </p:cSld>
  <p:clrMapOvr>
    <a:masterClrMapping/>
  </p:clrMapOvr>
  <mc:AlternateContent xmlns:mc="http://schemas.openxmlformats.org/markup-compatibility/2006">
    <mc:Choice xmlns:p14="http://schemas.microsoft.com/office/powerpoint/2010/main" Requires="p14">
      <p:transition spd="slow" p14:dur="2000" advTm="26813"/>
    </mc:Choice>
    <mc:Fallback>
      <p:transition spd="slow" advTm="26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529" y="-297"/>
            <a:ext cx="12193057" cy="6858594"/>
          </a:xfrm>
          <a:prstGeom prst="rect">
            <a:avLst/>
          </a:prstGeom>
        </p:spPr>
      </p:pic>
      <p:pic>
        <p:nvPicPr>
          <p:cNvPr id="3" name="Picture 2"/>
          <p:cNvPicPr>
            <a:picLocks noChangeAspect="1"/>
          </p:cNvPicPr>
          <p:nvPr/>
        </p:nvPicPr>
        <p:blipFill>
          <a:blip r:embed="rId5"/>
          <a:stretch>
            <a:fillRect/>
          </a:stretch>
        </p:blipFill>
        <p:spPr>
          <a:xfrm>
            <a:off x="1773382" y="1083107"/>
            <a:ext cx="8432800" cy="4837402"/>
          </a:xfrm>
          <a:prstGeom prst="rect">
            <a:avLst/>
          </a:prstGeom>
          <a:effectLst>
            <a:innerShdw blurRad="114300">
              <a:prstClr val="black"/>
            </a:innerShdw>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588101569"/>
      </p:ext>
    </p:extLst>
  </p:cSld>
  <p:clrMapOvr>
    <a:masterClrMapping/>
  </p:clrMapOvr>
  <mc:AlternateContent xmlns:mc="http://schemas.openxmlformats.org/markup-compatibility/2006">
    <mc:Choice xmlns:p14="http://schemas.microsoft.com/office/powerpoint/2010/main" Requires="p14">
      <p:transition spd="slow" p14:dur="2000" advTm="3831"/>
    </mc:Choice>
    <mc:Fallback>
      <p:transition spd="slow" advTm="3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sult for machine learning wallpa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4916" y="386659"/>
            <a:ext cx="6096000" cy="5232202"/>
          </a:xfrm>
          <a:prstGeom prst="rect">
            <a:avLst/>
          </a:prstGeom>
        </p:spPr>
        <p:txBody>
          <a:bodyPr>
            <a:spAutoFit/>
          </a:bodyPr>
          <a:lstStyle/>
          <a:p>
            <a:r>
              <a:rPr lang="en-US" sz="2800" b="1" dirty="0" smtClean="0">
                <a:solidFill>
                  <a:schemeClr val="bg1"/>
                </a:solidFill>
              </a:rPr>
              <a:t>Table of Contents:</a:t>
            </a:r>
          </a:p>
          <a:p>
            <a:endParaRPr lang="en-US" dirty="0" smtClean="0">
              <a:solidFill>
                <a:schemeClr val="bg1"/>
              </a:solidFill>
            </a:endParaRPr>
          </a:p>
          <a:p>
            <a:pPr marL="342900" indent="-342900">
              <a:buFont typeface="+mj-lt"/>
              <a:buAutoNum type="arabicPeriod"/>
            </a:pPr>
            <a:endParaRPr lang="en-US" b="1" dirty="0" smtClean="0">
              <a:solidFill>
                <a:schemeClr val="bg1"/>
              </a:solidFill>
            </a:endParaRPr>
          </a:p>
          <a:p>
            <a:pPr marL="342900" indent="-342900">
              <a:buAutoNum type="arabicPeriod"/>
            </a:pPr>
            <a:r>
              <a:rPr lang="en-US" b="1" dirty="0" smtClean="0">
                <a:solidFill>
                  <a:schemeClr val="bg1"/>
                </a:solidFill>
              </a:rPr>
              <a:t>Introduction</a:t>
            </a:r>
          </a:p>
          <a:p>
            <a:pPr marL="342900" indent="-342900">
              <a:buAutoNum type="arabicPeriod"/>
            </a:pPr>
            <a:endParaRPr lang="en-US" b="1" dirty="0">
              <a:solidFill>
                <a:schemeClr val="bg1"/>
              </a:solidFill>
            </a:endParaRPr>
          </a:p>
          <a:p>
            <a:pPr marL="342900" indent="-342900">
              <a:buFont typeface="+mj-lt"/>
              <a:buAutoNum type="arabicPeriod"/>
            </a:pPr>
            <a:r>
              <a:rPr lang="en-US" b="1" dirty="0" smtClean="0">
                <a:solidFill>
                  <a:schemeClr val="bg1"/>
                </a:solidFill>
              </a:rPr>
              <a:t>About Dataset</a:t>
            </a:r>
          </a:p>
          <a:p>
            <a:pPr marL="342900" indent="-342900">
              <a:buFont typeface="+mj-lt"/>
              <a:buAutoNum type="arabicPeriod"/>
            </a:pPr>
            <a:endParaRPr lang="en-US" b="1" dirty="0">
              <a:solidFill>
                <a:schemeClr val="bg1"/>
              </a:solidFill>
            </a:endParaRPr>
          </a:p>
          <a:p>
            <a:pPr marL="342900" indent="-342900">
              <a:buFont typeface="+mj-lt"/>
              <a:buAutoNum type="arabicPeriod"/>
            </a:pPr>
            <a:r>
              <a:rPr lang="en-US" b="1" dirty="0" smtClean="0">
                <a:solidFill>
                  <a:schemeClr val="bg1"/>
                </a:solidFill>
              </a:rPr>
              <a:t>Analyzing the Test Variable (Sale Price)</a:t>
            </a:r>
          </a:p>
          <a:p>
            <a:pPr marL="342900" indent="-342900">
              <a:buFont typeface="+mj-lt"/>
              <a:buAutoNum type="arabicPeriod"/>
            </a:pPr>
            <a:endParaRPr lang="en-US" b="1" dirty="0" smtClean="0">
              <a:solidFill>
                <a:schemeClr val="bg1"/>
              </a:solidFill>
            </a:endParaRPr>
          </a:p>
          <a:p>
            <a:pPr marL="342900" indent="-342900">
              <a:buFont typeface="+mj-lt"/>
              <a:buAutoNum type="arabicPeriod"/>
            </a:pPr>
            <a:r>
              <a:rPr lang="en-US" b="1" dirty="0" smtClean="0">
                <a:solidFill>
                  <a:schemeClr val="bg1"/>
                </a:solidFill>
              </a:rPr>
              <a:t>Correlation between the attributes</a:t>
            </a:r>
          </a:p>
          <a:p>
            <a:pPr marL="342900" indent="-342900">
              <a:buFont typeface="+mj-lt"/>
              <a:buAutoNum type="arabicPeriod"/>
            </a:pPr>
            <a:endParaRPr lang="en-US" b="1" dirty="0" smtClean="0">
              <a:solidFill>
                <a:schemeClr val="bg1"/>
              </a:solidFill>
            </a:endParaRPr>
          </a:p>
          <a:p>
            <a:pPr marL="342900" indent="-342900">
              <a:buFont typeface="+mj-lt"/>
              <a:buAutoNum type="arabicPeriod"/>
            </a:pPr>
            <a:r>
              <a:rPr lang="en-US" b="1" dirty="0" smtClean="0">
                <a:solidFill>
                  <a:schemeClr val="bg1"/>
                </a:solidFill>
              </a:rPr>
              <a:t>Missing Data Imputation</a:t>
            </a:r>
          </a:p>
          <a:p>
            <a:pPr marL="342900" indent="-342900">
              <a:buFont typeface="+mj-lt"/>
              <a:buAutoNum type="arabicPeriod"/>
            </a:pPr>
            <a:endParaRPr lang="en-US" b="1" dirty="0" smtClean="0">
              <a:solidFill>
                <a:schemeClr val="bg1"/>
              </a:solidFill>
            </a:endParaRPr>
          </a:p>
          <a:p>
            <a:pPr marL="342900" indent="-342900">
              <a:buFont typeface="+mj-lt"/>
              <a:buAutoNum type="arabicPeriod"/>
            </a:pPr>
            <a:r>
              <a:rPr lang="en-US" b="1" dirty="0" smtClean="0">
                <a:solidFill>
                  <a:schemeClr val="bg1"/>
                </a:solidFill>
              </a:rPr>
              <a:t>Exploratory Data Analysis</a:t>
            </a:r>
          </a:p>
          <a:p>
            <a:pPr marL="342900" indent="-342900">
              <a:buFont typeface="+mj-lt"/>
              <a:buAutoNum type="arabicPeriod"/>
            </a:pPr>
            <a:endParaRPr lang="en-US" b="1" dirty="0" smtClean="0">
              <a:solidFill>
                <a:schemeClr val="bg1"/>
              </a:solidFill>
            </a:endParaRPr>
          </a:p>
          <a:p>
            <a:pPr marL="342900" indent="-342900">
              <a:buFont typeface="+mj-lt"/>
              <a:buAutoNum type="arabicPeriod"/>
            </a:pPr>
            <a:r>
              <a:rPr lang="en-US" b="1" dirty="0" smtClean="0">
                <a:solidFill>
                  <a:schemeClr val="bg1"/>
                </a:solidFill>
              </a:rPr>
              <a:t>Modeling</a:t>
            </a:r>
          </a:p>
          <a:p>
            <a:pPr marL="342900" indent="-342900">
              <a:buFont typeface="+mj-lt"/>
              <a:buAutoNum type="arabicPeriod"/>
            </a:pPr>
            <a:endParaRPr lang="en-US" b="1" dirty="0">
              <a:solidFill>
                <a:schemeClr val="bg1"/>
              </a:solidFill>
            </a:endParaRPr>
          </a:p>
          <a:p>
            <a:pPr marL="342900" indent="-342900">
              <a:buFont typeface="+mj-lt"/>
              <a:buAutoNum type="arabicPeriod"/>
            </a:pPr>
            <a:r>
              <a:rPr lang="en-US" b="1" dirty="0" smtClean="0">
                <a:solidFill>
                  <a:schemeClr val="bg1"/>
                </a:solidFill>
              </a:rPr>
              <a:t>Conclusion</a:t>
            </a:r>
            <a:endParaRPr lang="en-IN" b="1" dirty="0">
              <a:solidFill>
                <a:schemeClr val="bg1"/>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260398420"/>
      </p:ext>
    </p:extLst>
  </p:cSld>
  <p:clrMapOvr>
    <a:masterClrMapping/>
  </p:clrMapOvr>
  <mc:AlternateContent xmlns:mc="http://schemas.openxmlformats.org/markup-compatibility/2006">
    <mc:Choice xmlns:p14="http://schemas.microsoft.com/office/powerpoint/2010/main" Requires="p14">
      <p:transition spd="slow" p14:dur="2000" advTm="24573"/>
    </mc:Choice>
    <mc:Fallback>
      <p:transition spd="slow" advTm="24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529" y="-297"/>
            <a:ext cx="12193057" cy="6858594"/>
          </a:xfrm>
          <a:prstGeom prst="rect">
            <a:avLst/>
          </a:prstGeom>
        </p:spPr>
      </p:pic>
      <p:sp>
        <p:nvSpPr>
          <p:cNvPr id="4" name="Rectangle 3"/>
          <p:cNvSpPr/>
          <p:nvPr/>
        </p:nvSpPr>
        <p:spPr>
          <a:xfrm>
            <a:off x="220043" y="1627494"/>
            <a:ext cx="9699812" cy="1477328"/>
          </a:xfrm>
          <a:prstGeom prst="rect">
            <a:avLst/>
          </a:prstGeom>
        </p:spPr>
        <p:txBody>
          <a:bodyPr wrap="square">
            <a:spAutoFit/>
          </a:bodyPr>
          <a:lstStyle/>
          <a:p>
            <a:pPr marL="285750" indent="-285750">
              <a:buFont typeface="Arial" panose="020B0604020202020204" pitchFamily="34" charset="0"/>
              <a:buChar char="•"/>
            </a:pPr>
            <a:r>
              <a:rPr lang="en-US" dirty="0" smtClean="0">
                <a:solidFill>
                  <a:schemeClr val="bg1"/>
                </a:solidFill>
              </a:rPr>
              <a:t>This presentation is going to be focused on solving the problem of predicting house prices for house buyers and house sellers.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smtClean="0">
                <a:solidFill>
                  <a:schemeClr val="bg1"/>
                </a:solidFill>
              </a:rPr>
              <a:t>Goal of this project is to use regression techniques in order to estimate the sale price of a house given the features and pricing data for 1460 houses</a:t>
            </a:r>
            <a:endParaRPr lang="en-IN" dirty="0">
              <a:solidFill>
                <a:schemeClr val="bg1"/>
              </a:solidFill>
            </a:endParaRPr>
          </a:p>
        </p:txBody>
      </p:sp>
      <p:sp>
        <p:nvSpPr>
          <p:cNvPr id="5" name="TextBox 4"/>
          <p:cNvSpPr txBox="1"/>
          <p:nvPr/>
        </p:nvSpPr>
        <p:spPr>
          <a:xfrm>
            <a:off x="293934" y="424872"/>
            <a:ext cx="2044470" cy="523220"/>
          </a:xfrm>
          <a:prstGeom prst="rect">
            <a:avLst/>
          </a:prstGeom>
          <a:noFill/>
        </p:spPr>
        <p:txBody>
          <a:bodyPr wrap="none" rtlCol="0">
            <a:spAutoFit/>
          </a:bodyPr>
          <a:lstStyle/>
          <a:p>
            <a:r>
              <a:rPr lang="en-US" sz="2800" b="1" dirty="0" smtClean="0">
                <a:solidFill>
                  <a:schemeClr val="bg1"/>
                </a:solidFill>
              </a:rPr>
              <a:t>Introduction</a:t>
            </a:r>
            <a:endParaRPr lang="en-IN" sz="2800" b="1" dirty="0">
              <a:solidFill>
                <a:schemeClr val="bg1"/>
              </a:solidFill>
            </a:endParaRP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17114314"/>
      </p:ext>
    </p:extLst>
  </p:cSld>
  <p:clrMapOvr>
    <a:masterClrMapping/>
  </p:clrMapOvr>
  <mc:AlternateContent xmlns:mc="http://schemas.openxmlformats.org/markup-compatibility/2006" xmlns:p14="http://schemas.microsoft.com/office/powerpoint/2010/main">
    <mc:Choice Requires="p14">
      <p:transition spd="slow" p14:dur="2000" advTm="24710"/>
    </mc:Choice>
    <mc:Fallback xmlns="">
      <p:transition spd="slow" advTm="24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529" y="-297"/>
            <a:ext cx="12193057" cy="6858594"/>
          </a:xfrm>
          <a:prstGeom prst="rect">
            <a:avLst/>
          </a:prstGeom>
        </p:spPr>
      </p:pic>
      <p:sp>
        <p:nvSpPr>
          <p:cNvPr id="3" name="TextBox 2"/>
          <p:cNvSpPr txBox="1"/>
          <p:nvPr/>
        </p:nvSpPr>
        <p:spPr>
          <a:xfrm>
            <a:off x="424873" y="581891"/>
            <a:ext cx="3380509" cy="584775"/>
          </a:xfrm>
          <a:prstGeom prst="rect">
            <a:avLst/>
          </a:prstGeom>
          <a:noFill/>
        </p:spPr>
        <p:txBody>
          <a:bodyPr wrap="square" rtlCol="0">
            <a:spAutoFit/>
          </a:bodyPr>
          <a:lstStyle/>
          <a:p>
            <a:r>
              <a:rPr lang="en-US" sz="3200" b="1" dirty="0" smtClean="0">
                <a:solidFill>
                  <a:schemeClr val="bg1"/>
                </a:solidFill>
              </a:rPr>
              <a:t>About Dataset</a:t>
            </a:r>
            <a:endParaRPr lang="en-IN" sz="3200" b="1" dirty="0">
              <a:solidFill>
                <a:schemeClr val="bg1"/>
              </a:solidFill>
            </a:endParaRPr>
          </a:p>
        </p:txBody>
      </p:sp>
      <p:sp>
        <p:nvSpPr>
          <p:cNvPr id="4" name="Rectangle 3"/>
          <p:cNvSpPr/>
          <p:nvPr/>
        </p:nvSpPr>
        <p:spPr>
          <a:xfrm>
            <a:off x="162197" y="1214240"/>
            <a:ext cx="6483928" cy="3139321"/>
          </a:xfrm>
          <a:prstGeom prst="rect">
            <a:avLst/>
          </a:prstGeom>
        </p:spPr>
        <p:txBody>
          <a:bodyPr wrap="square">
            <a:spAutoFit/>
          </a:bodyPr>
          <a:lstStyle/>
          <a:p>
            <a:pPr marL="285750" indent="-285750">
              <a:buFont typeface="Arial" panose="020B0604020202020204" pitchFamily="34" charset="0"/>
              <a:buChar char="•"/>
            </a:pPr>
            <a:r>
              <a:rPr lang="en-US" b="0" i="0" dirty="0" smtClean="0">
                <a:solidFill>
                  <a:schemeClr val="bg1"/>
                </a:solidFill>
                <a:effectLst/>
              </a:rPr>
              <a:t>This data set has several features related to respective houses. SalePrice is the target variable (y) and using rest of the features as Independent variables (x).</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It contains </a:t>
            </a:r>
            <a:r>
              <a:rPr lang="en-US" dirty="0" smtClean="0">
                <a:solidFill>
                  <a:schemeClr val="bg1"/>
                </a:solidFill>
              </a:rPr>
              <a:t>1460 </a:t>
            </a:r>
            <a:r>
              <a:rPr lang="en-US" dirty="0">
                <a:solidFill>
                  <a:schemeClr val="bg1"/>
                </a:solidFill>
              </a:rPr>
              <a:t>data points and </a:t>
            </a:r>
            <a:r>
              <a:rPr lang="en-US" dirty="0" smtClean="0">
                <a:solidFill>
                  <a:schemeClr val="bg1"/>
                </a:solidFill>
              </a:rPr>
              <a:t>82 features that help </a:t>
            </a:r>
            <a:r>
              <a:rPr lang="en-US" dirty="0">
                <a:solidFill>
                  <a:schemeClr val="bg1"/>
                </a:solidFill>
              </a:rPr>
              <a:t>predict the selling price of a house</a:t>
            </a:r>
            <a:r>
              <a:rPr lang="en-US" dirty="0" smtClean="0">
                <a:solidFill>
                  <a:schemeClr val="bg1"/>
                </a:solidFill>
              </a:rPr>
              <a:t>.</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smtClean="0">
                <a:solidFill>
                  <a:schemeClr val="bg1"/>
                </a:solidFill>
              </a:rPr>
              <a:t>Total we have 82 features in which 81 are given &amp; 1 is derived from sale price by getting the log transformation of the same  and I am planning to use 10 attributes which are important as per business sense.</a:t>
            </a:r>
            <a:endParaRPr lang="en-IN" dirty="0">
              <a:solidFill>
                <a:schemeClr val="bg1"/>
              </a:solidFill>
            </a:endParaRPr>
          </a:p>
        </p:txBody>
      </p:sp>
      <p:pic>
        <p:nvPicPr>
          <p:cNvPr id="5" name="Picture 4"/>
          <p:cNvPicPr>
            <a:picLocks noChangeAspect="1"/>
          </p:cNvPicPr>
          <p:nvPr/>
        </p:nvPicPr>
        <p:blipFill>
          <a:blip r:embed="rId5"/>
          <a:stretch>
            <a:fillRect/>
          </a:stretch>
        </p:blipFill>
        <p:spPr>
          <a:xfrm>
            <a:off x="6808850" y="1589884"/>
            <a:ext cx="5081662" cy="2421531"/>
          </a:xfrm>
          <a:prstGeom prst="rect">
            <a:avLst/>
          </a:prstGeom>
        </p:spPr>
      </p:pic>
      <p:sp>
        <p:nvSpPr>
          <p:cNvPr id="6" name="Rectangle 5"/>
          <p:cNvSpPr/>
          <p:nvPr/>
        </p:nvSpPr>
        <p:spPr>
          <a:xfrm>
            <a:off x="162197" y="4274205"/>
            <a:ext cx="10422675" cy="1477328"/>
          </a:xfrm>
          <a:prstGeom prst="rect">
            <a:avLst/>
          </a:prstGeom>
        </p:spPr>
        <p:txBody>
          <a:bodyPr wrap="square">
            <a:spAutoFit/>
          </a:bodyPr>
          <a:lstStyle/>
          <a:p>
            <a:r>
              <a:rPr lang="en-US" dirty="0">
                <a:solidFill>
                  <a:schemeClr val="bg1"/>
                </a:solidFill>
              </a:rPr>
              <a:t>There are two types of features in housing data, categorical and numerical.</a:t>
            </a:r>
          </a:p>
          <a:p>
            <a:endParaRPr lang="en-US" dirty="0">
              <a:solidFill>
                <a:schemeClr val="bg1"/>
              </a:solidFill>
            </a:endParaRPr>
          </a:p>
          <a:p>
            <a:r>
              <a:rPr lang="en-US" dirty="0" smtClean="0">
                <a:solidFill>
                  <a:schemeClr val="bg1"/>
                </a:solidFill>
              </a:rPr>
              <a:t>- Categorical </a:t>
            </a:r>
            <a:r>
              <a:rPr lang="en-US" dirty="0">
                <a:solidFill>
                  <a:schemeClr val="bg1"/>
                </a:solidFill>
              </a:rPr>
              <a:t>data is in categories. It is not necessarily linear, but it follows some kind of pattern.</a:t>
            </a:r>
          </a:p>
          <a:p>
            <a:endParaRPr lang="en-US" dirty="0">
              <a:solidFill>
                <a:schemeClr val="bg1"/>
              </a:solidFill>
            </a:endParaRPr>
          </a:p>
          <a:p>
            <a:r>
              <a:rPr lang="en-US" dirty="0" smtClean="0">
                <a:solidFill>
                  <a:schemeClr val="bg1"/>
                </a:solidFill>
              </a:rPr>
              <a:t>- Numerical </a:t>
            </a:r>
            <a:r>
              <a:rPr lang="en-US" dirty="0">
                <a:solidFill>
                  <a:schemeClr val="bg1"/>
                </a:solidFill>
              </a:rPr>
              <a:t>data is data in number form. These features are in a linear relationship with each other.</a:t>
            </a:r>
          </a:p>
        </p:txBody>
      </p:sp>
      <p:sp>
        <p:nvSpPr>
          <p:cNvPr id="7" name="Rectangle 6"/>
          <p:cNvSpPr/>
          <p:nvPr/>
        </p:nvSpPr>
        <p:spPr>
          <a:xfrm>
            <a:off x="65601" y="6014323"/>
            <a:ext cx="9284080" cy="369332"/>
          </a:xfrm>
          <a:prstGeom prst="rect">
            <a:avLst/>
          </a:prstGeom>
        </p:spPr>
        <p:txBody>
          <a:bodyPr wrap="none">
            <a:spAutoFit/>
          </a:bodyPr>
          <a:lstStyle/>
          <a:p>
            <a:r>
              <a:rPr lang="en-US" dirty="0" smtClean="0">
                <a:solidFill>
                  <a:schemeClr val="bg1"/>
                </a:solidFill>
              </a:rPr>
              <a:t> There are 43 categorical variables and 39 numerical variables in the data means total 82 features</a:t>
            </a:r>
            <a:endParaRPr lang="en-IN" dirty="0">
              <a:solidFill>
                <a:schemeClr val="bg1"/>
              </a:solidFill>
            </a:endParaRPr>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969667214"/>
      </p:ext>
    </p:extLst>
  </p:cSld>
  <p:clrMapOvr>
    <a:masterClrMapping/>
  </p:clrMapOvr>
  <mc:AlternateContent xmlns:mc="http://schemas.openxmlformats.org/markup-compatibility/2006" xmlns:p14="http://schemas.microsoft.com/office/powerpoint/2010/main">
    <mc:Choice Requires="p14">
      <p:transition spd="slow" p14:dur="2000" advTm="27301"/>
    </mc:Choice>
    <mc:Fallback xmlns="">
      <p:transition spd="slow" advTm="27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result for machine learning wallpa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400587" y="689669"/>
            <a:ext cx="5048539" cy="3254063"/>
          </a:xfrm>
          <a:prstGeom prst="rect">
            <a:avLst/>
          </a:prstGeom>
        </p:spPr>
      </p:pic>
      <p:sp>
        <p:nvSpPr>
          <p:cNvPr id="5" name="TextBox 4"/>
          <p:cNvSpPr txBox="1"/>
          <p:nvPr/>
        </p:nvSpPr>
        <p:spPr>
          <a:xfrm>
            <a:off x="277091" y="166449"/>
            <a:ext cx="5714962" cy="523220"/>
          </a:xfrm>
          <a:prstGeom prst="rect">
            <a:avLst/>
          </a:prstGeom>
          <a:noFill/>
        </p:spPr>
        <p:txBody>
          <a:bodyPr wrap="none" rtlCol="0">
            <a:spAutoFit/>
          </a:bodyPr>
          <a:lstStyle/>
          <a:p>
            <a:r>
              <a:rPr lang="en-US" sz="2800" dirty="0" smtClean="0">
                <a:solidFill>
                  <a:schemeClr val="bg1"/>
                </a:solidFill>
              </a:rPr>
              <a:t>Analyzing the test variable (SalePrice) </a:t>
            </a:r>
            <a:endParaRPr lang="en-IN" sz="2800" dirty="0">
              <a:solidFill>
                <a:schemeClr val="bg1"/>
              </a:solidFill>
            </a:endParaRPr>
          </a:p>
        </p:txBody>
      </p:sp>
      <p:sp>
        <p:nvSpPr>
          <p:cNvPr id="6" name="Rectangle 5"/>
          <p:cNvSpPr/>
          <p:nvPr/>
        </p:nvSpPr>
        <p:spPr>
          <a:xfrm>
            <a:off x="5633314" y="667496"/>
            <a:ext cx="5376431" cy="1754326"/>
          </a:xfrm>
          <a:prstGeom prst="rect">
            <a:avLst/>
          </a:prstGeom>
        </p:spPr>
        <p:txBody>
          <a:bodyPr wrap="square">
            <a:spAutoFit/>
          </a:bodyPr>
          <a:lstStyle/>
          <a:p>
            <a:r>
              <a:rPr lang="en-US" dirty="0" smtClean="0">
                <a:solidFill>
                  <a:schemeClr val="bg1"/>
                </a:solidFill>
              </a:rPr>
              <a:t>Most of the density lies between 100k and 250k, and outliers appears on the costlier side</a:t>
            </a:r>
            <a:r>
              <a:rPr lang="en-US" dirty="0">
                <a:solidFill>
                  <a:schemeClr val="bg1"/>
                </a:solidFill>
              </a:rPr>
              <a:t>. </a:t>
            </a:r>
            <a:endParaRPr lang="en-US" dirty="0" smtClean="0">
              <a:solidFill>
                <a:schemeClr val="bg1"/>
              </a:solidFill>
            </a:endParaRPr>
          </a:p>
          <a:p>
            <a:r>
              <a:rPr lang="en-US" dirty="0" smtClean="0">
                <a:solidFill>
                  <a:schemeClr val="bg1"/>
                </a:solidFill>
              </a:rPr>
              <a:t>From the graph, we can see that the data:</a:t>
            </a:r>
          </a:p>
          <a:p>
            <a:pPr marL="285750" indent="-285750">
              <a:buFont typeface="Arial" panose="020B0604020202020204" pitchFamily="34" charset="0"/>
              <a:buChar char="•"/>
            </a:pPr>
            <a:r>
              <a:rPr lang="en-US" dirty="0" smtClean="0">
                <a:solidFill>
                  <a:schemeClr val="bg1"/>
                </a:solidFill>
              </a:rPr>
              <a:t>Deviate from the normal distribution</a:t>
            </a:r>
          </a:p>
          <a:p>
            <a:pPr marL="285750" indent="-285750">
              <a:buFont typeface="Arial" panose="020B0604020202020204" pitchFamily="34" charset="0"/>
              <a:buChar char="•"/>
            </a:pPr>
            <a:r>
              <a:rPr lang="en-US" dirty="0" smtClean="0">
                <a:solidFill>
                  <a:schemeClr val="bg1"/>
                </a:solidFill>
              </a:rPr>
              <a:t>Have appreciable positive skewness.</a:t>
            </a:r>
          </a:p>
          <a:p>
            <a:pPr marL="285750" indent="-285750">
              <a:buFont typeface="Arial" panose="020B0604020202020204" pitchFamily="34" charset="0"/>
              <a:buChar char="•"/>
            </a:pPr>
            <a:r>
              <a:rPr lang="en-US" dirty="0" smtClean="0">
                <a:solidFill>
                  <a:schemeClr val="bg1"/>
                </a:solidFill>
              </a:rPr>
              <a:t>Showing higher peak.</a:t>
            </a:r>
            <a:endParaRPr lang="en-IN" dirty="0">
              <a:solidFill>
                <a:schemeClr val="bg1"/>
              </a:solidFill>
            </a:endParaRPr>
          </a:p>
        </p:txBody>
      </p:sp>
      <p:sp>
        <p:nvSpPr>
          <p:cNvPr id="7" name="Rectangle 6"/>
          <p:cNvSpPr/>
          <p:nvPr/>
        </p:nvSpPr>
        <p:spPr>
          <a:xfrm>
            <a:off x="5528250" y="2584592"/>
            <a:ext cx="6244650" cy="646331"/>
          </a:xfrm>
          <a:prstGeom prst="rect">
            <a:avLst/>
          </a:prstGeom>
        </p:spPr>
        <p:txBody>
          <a:bodyPr wrap="square">
            <a:spAutoFit/>
          </a:bodyPr>
          <a:lstStyle/>
          <a:p>
            <a:r>
              <a:rPr lang="en-US" dirty="0" smtClean="0">
                <a:solidFill>
                  <a:schemeClr val="bg1"/>
                </a:solidFill>
              </a:rPr>
              <a:t>This can reduce the performance of the ML regression models because some assume normal distribution,</a:t>
            </a:r>
          </a:p>
        </p:txBody>
      </p:sp>
      <p:pic>
        <p:nvPicPr>
          <p:cNvPr id="8" name="Picture 7"/>
          <p:cNvPicPr>
            <a:picLocks noChangeAspect="1"/>
          </p:cNvPicPr>
          <p:nvPr/>
        </p:nvPicPr>
        <p:blipFill>
          <a:blip r:embed="rId6"/>
          <a:stretch>
            <a:fillRect/>
          </a:stretch>
        </p:blipFill>
        <p:spPr>
          <a:xfrm>
            <a:off x="6592062" y="3602182"/>
            <a:ext cx="5350826" cy="3103635"/>
          </a:xfrm>
          <a:prstGeom prst="rect">
            <a:avLst/>
          </a:prstGeom>
        </p:spPr>
      </p:pic>
      <p:sp>
        <p:nvSpPr>
          <p:cNvPr id="10" name="TextBox 9"/>
          <p:cNvSpPr txBox="1"/>
          <p:nvPr/>
        </p:nvSpPr>
        <p:spPr>
          <a:xfrm>
            <a:off x="277091" y="4205342"/>
            <a:ext cx="4742837" cy="523220"/>
          </a:xfrm>
          <a:prstGeom prst="rect">
            <a:avLst/>
          </a:prstGeom>
          <a:noFill/>
        </p:spPr>
        <p:txBody>
          <a:bodyPr wrap="none" rtlCol="0">
            <a:spAutoFit/>
          </a:bodyPr>
          <a:lstStyle/>
          <a:p>
            <a:r>
              <a:rPr lang="en-US" sz="2800" dirty="0" smtClean="0">
                <a:solidFill>
                  <a:schemeClr val="bg1"/>
                </a:solidFill>
              </a:rPr>
              <a:t>Log transformation of SalePrice</a:t>
            </a:r>
            <a:endParaRPr lang="en-IN" sz="2800" dirty="0">
              <a:solidFill>
                <a:schemeClr val="bg1"/>
              </a:solidFill>
            </a:endParaRPr>
          </a:p>
        </p:txBody>
      </p:sp>
      <p:sp>
        <p:nvSpPr>
          <p:cNvPr id="9" name="Rectangle 8"/>
          <p:cNvSpPr/>
          <p:nvPr/>
        </p:nvSpPr>
        <p:spPr>
          <a:xfrm>
            <a:off x="499234" y="5031533"/>
            <a:ext cx="5929275" cy="646331"/>
          </a:xfrm>
          <a:prstGeom prst="rect">
            <a:avLst/>
          </a:prstGeom>
        </p:spPr>
        <p:txBody>
          <a:bodyPr wrap="square">
            <a:spAutoFit/>
          </a:bodyPr>
          <a:lstStyle/>
          <a:p>
            <a:r>
              <a:rPr lang="en-US" dirty="0" smtClean="0">
                <a:solidFill>
                  <a:schemeClr val="bg1"/>
                </a:solidFill>
              </a:rPr>
              <a:t>Now the resulting distribution looks much better to analyze it further.</a:t>
            </a:r>
            <a:endParaRPr lang="en-IN" dirty="0">
              <a:solidFill>
                <a:schemeClr val="bg1"/>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977507789"/>
      </p:ext>
    </p:extLst>
  </p:cSld>
  <p:clrMapOvr>
    <a:masterClrMapping/>
  </p:clrMapOvr>
  <mc:AlternateContent xmlns:mc="http://schemas.openxmlformats.org/markup-compatibility/2006" xmlns:p14="http://schemas.microsoft.com/office/powerpoint/2010/main">
    <mc:Choice Requires="p14">
      <p:transition spd="slow" p14:dur="2000" advTm="41807"/>
    </mc:Choice>
    <mc:Fallback xmlns="">
      <p:transition spd="slow" advTm="41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6819" x="1530350" y="5041900"/>
          <p14:tracePt t="7248" x="1530350" y="5035550"/>
          <p14:tracePt t="7257" x="1543050" y="5029200"/>
          <p14:tracePt t="7268" x="1562100" y="4984750"/>
          <p14:tracePt t="7281" x="1581150" y="4908550"/>
          <p14:tracePt t="7298" x="1644650" y="4673600"/>
          <p14:tracePt t="7333" x="1733550" y="4406900"/>
          <p14:tracePt t="7348" x="1828800" y="4159250"/>
          <p14:tracePt t="7365" x="1885950" y="4070350"/>
          <p14:tracePt t="7383" x="1962150" y="3905250"/>
          <p14:tracePt t="7398" x="2032000" y="3778250"/>
          <p14:tracePt t="7415" x="2063750" y="3721100"/>
          <p14:tracePt t="7432" x="2076450" y="3708400"/>
          <p14:tracePt t="7448" x="2101850" y="3663950"/>
          <p14:tracePt t="7465" x="2139950" y="3613150"/>
          <p14:tracePt t="7916" x="2146300" y="3594100"/>
          <p14:tracePt t="7926" x="2152650" y="3568700"/>
          <p14:tracePt t="7936" x="2159000" y="3511550"/>
          <p14:tracePt t="7948" x="2178050" y="3448050"/>
          <p14:tracePt t="7965" x="2197100" y="3359150"/>
          <p14:tracePt t="7981" x="2254250" y="3124200"/>
          <p14:tracePt t="7998" x="2279650" y="2921000"/>
          <p14:tracePt t="8014" x="2343150" y="2736850"/>
          <p14:tracePt t="8031" x="2362200" y="2667000"/>
          <p14:tracePt t="8048" x="2432050" y="2540000"/>
          <p14:tracePt t="8064" x="2508250" y="2438400"/>
          <p14:tracePt t="8081" x="2540000" y="2393950"/>
          <p14:tracePt t="8097" x="2578100" y="2349500"/>
          <p14:tracePt t="8114" x="2597150" y="2330450"/>
          <p14:tracePt t="8132" x="2603500" y="2317750"/>
          <p14:tracePt t="8148" x="2609850" y="2311400"/>
          <p14:tracePt t="10185" x="2597150" y="2311400"/>
          <p14:tracePt t="10195" x="2559050" y="2292350"/>
          <p14:tracePt t="10205" x="2508250" y="2286000"/>
          <p14:tracePt t="10215" x="2438400" y="2266950"/>
          <p14:tracePt t="10228" x="2374900" y="2260600"/>
          <p14:tracePt t="10245" x="2254250" y="2247900"/>
          <p14:tracePt t="10262" x="2203450" y="2241550"/>
          <p14:tracePt t="10278" x="2133600" y="2241550"/>
          <p14:tracePt t="10295" x="2051050" y="2260600"/>
          <p14:tracePt t="10311" x="2025650" y="2266950"/>
          <p14:tracePt t="10328" x="1962150" y="2286000"/>
          <p14:tracePt t="10345" x="1917700" y="2317750"/>
          <p14:tracePt t="10361" x="1905000" y="2324100"/>
          <p14:tracePt t="10378" x="1879600" y="2343150"/>
          <p14:tracePt t="10395" x="1841500" y="2387600"/>
          <p14:tracePt t="10411" x="1816100" y="2432050"/>
          <p14:tracePt t="10428" x="1809750" y="2444750"/>
          <p14:tracePt t="10445" x="1797050" y="2470150"/>
          <p14:tracePt t="10461" x="1790700" y="2476500"/>
          <p14:tracePt t="10478" x="1790700" y="2482850"/>
          <p14:tracePt t="10495" x="1784350" y="2495550"/>
          <p14:tracePt t="10511" x="1784350" y="2501900"/>
          <p14:tracePt t="10528" x="1784350" y="2508250"/>
          <p14:tracePt t="10544" x="1778000" y="2508250"/>
          <p14:tracePt t="10561" x="1778000" y="2514600"/>
          <p14:tracePt t="10578" x="1778000" y="2520950"/>
          <p14:tracePt t="10594" x="1778000" y="2527300"/>
          <p14:tracePt t="10611" x="1778000" y="2546350"/>
          <p14:tracePt t="10628" x="1771650" y="2565400"/>
          <p14:tracePt t="10644" x="1765300" y="2578100"/>
          <p14:tracePt t="10661" x="1758950" y="2616200"/>
          <p14:tracePt t="10678" x="1739900" y="2673350"/>
          <p14:tracePt t="10694" x="1733550" y="2705100"/>
          <p14:tracePt t="10711" x="1727200" y="2736850"/>
          <p14:tracePt t="10728" x="1720850" y="2768600"/>
          <p14:tracePt t="10744" x="1720850" y="2781300"/>
          <p14:tracePt t="10761" x="1720850" y="2794000"/>
          <p14:tracePt t="10778" x="1720850" y="2800350"/>
          <p14:tracePt t="11079" x="1720850" y="2813050"/>
          <p14:tracePt t="11099" x="1720850" y="2825750"/>
          <p14:tracePt t="11109" x="1720850" y="2838450"/>
          <p14:tracePt t="11118" x="1720850" y="2851150"/>
          <p14:tracePt t="11130" x="1720850" y="2863850"/>
          <p14:tracePt t="11145" x="1720850" y="2882900"/>
          <p14:tracePt t="11161" x="1720850" y="2908300"/>
          <p14:tracePt t="11177" x="1720850" y="2940050"/>
          <p14:tracePt t="11194" x="1720850" y="2959100"/>
          <p14:tracePt t="11210" x="1720850" y="2984500"/>
          <p14:tracePt t="11227" x="1720850" y="3009900"/>
          <p14:tracePt t="11244" x="1720850" y="3016250"/>
          <p14:tracePt t="11260" x="1720850" y="3035300"/>
          <p14:tracePt t="11277" x="1727200" y="3048000"/>
          <p14:tracePt t="11294" x="1727200" y="3054350"/>
          <p14:tracePt t="11310" x="1727200" y="3079750"/>
          <p14:tracePt t="11327" x="1733550" y="3105150"/>
          <p14:tracePt t="11344" x="1733550" y="3117850"/>
          <p14:tracePt t="11360" x="1733550" y="3136900"/>
          <p14:tracePt t="11377" x="1733550" y="3149600"/>
          <p14:tracePt t="11393" x="1733550" y="3162300"/>
          <p14:tracePt t="11410" x="1733550" y="3168650"/>
          <p14:tracePt t="11427" x="1733550" y="3181350"/>
          <p14:tracePt t="11452" x="1733550" y="3187700"/>
          <p14:tracePt t="11492" x="1733550" y="3194050"/>
          <p14:tracePt t="11521" x="1733550" y="3200400"/>
          <p14:tracePt t="11533" x="1733550" y="3206750"/>
          <p14:tracePt t="11542" x="1733550" y="3213100"/>
          <p14:tracePt t="11551" x="1733550" y="3219450"/>
          <p14:tracePt t="11571" x="1733550" y="3232150"/>
          <p14:tracePt t="11581" x="1733550" y="3238500"/>
          <p14:tracePt t="11593" x="1733550" y="3244850"/>
          <p14:tracePt t="11610" x="1733550" y="3263900"/>
          <p14:tracePt t="11627" x="1733550" y="3270250"/>
          <p14:tracePt t="11643" x="1733550" y="3308350"/>
          <p14:tracePt t="11660" x="1733550" y="3333750"/>
          <p14:tracePt t="11677" x="1733550" y="3340100"/>
          <p14:tracePt t="11694" x="1733550" y="3378200"/>
          <p14:tracePt t="11710" x="1727200" y="3409950"/>
          <p14:tracePt t="11727" x="1727200" y="3429000"/>
          <p14:tracePt t="11744" x="1727200" y="3460750"/>
          <p14:tracePt t="11760" x="1727200" y="3492500"/>
          <p14:tracePt t="11776" x="1727200" y="3511550"/>
          <p14:tracePt t="11793" x="1727200" y="3517900"/>
          <p14:tracePt t="11810" x="1727200" y="3524250"/>
          <p14:tracePt t="11846" x="1727200" y="3530600"/>
          <p14:tracePt t="11917" x="1727200" y="3536950"/>
          <p14:tracePt t="12386" x="1727200" y="3543300"/>
          <p14:tracePt t="12396" x="1733550" y="3543300"/>
          <p14:tracePt t="12405" x="1746250" y="3543300"/>
          <p14:tracePt t="12415" x="1771650" y="3549650"/>
          <p14:tracePt t="12426" x="1784350" y="3549650"/>
          <p14:tracePt t="12442" x="1809750" y="3556000"/>
          <p14:tracePt t="12459" x="1854200" y="3562350"/>
          <p14:tracePt t="12475" x="1892300" y="3581400"/>
          <p14:tracePt t="12492" x="1905000" y="3581400"/>
          <p14:tracePt t="12509" x="1936750" y="3587750"/>
          <p14:tracePt t="12525" x="1974850" y="3594100"/>
          <p14:tracePt t="12542" x="1981200" y="3594100"/>
          <p14:tracePt t="12559" x="2019300" y="3594100"/>
          <p14:tracePt t="12575" x="2051050" y="3594100"/>
          <p14:tracePt t="12592" x="2089150" y="3594100"/>
          <p14:tracePt t="12609" x="2101850" y="3594100"/>
          <p14:tracePt t="12625" x="2133600" y="3594100"/>
          <p14:tracePt t="12642" x="2159000" y="3594100"/>
          <p14:tracePt t="12659" x="2171700" y="3594100"/>
          <p14:tracePt t="12675" x="2190750" y="3594100"/>
          <p14:tracePt t="12692" x="2203450" y="3594100"/>
          <p14:tracePt t="12709" x="2216150" y="3594100"/>
          <p14:tracePt t="12725" x="2235200" y="3594100"/>
          <p14:tracePt t="12742" x="2260600" y="3594100"/>
          <p14:tracePt t="12759" x="2273300" y="3594100"/>
          <p14:tracePt t="12775" x="2305050" y="3594100"/>
          <p14:tracePt t="12792" x="2330450" y="3594100"/>
          <p14:tracePt t="12808" x="2362200" y="3594100"/>
          <p14:tracePt t="12825" x="2374900" y="3594100"/>
          <p14:tracePt t="12842" x="2400300" y="3594100"/>
          <p14:tracePt t="12858" x="2425700" y="3594100"/>
          <p14:tracePt t="12892" x="2451100" y="3587750"/>
          <p14:tracePt t="12908" x="2470150" y="3587750"/>
          <p14:tracePt t="12925" x="2482850" y="3587750"/>
          <p14:tracePt t="12942" x="2489200" y="3587750"/>
          <p14:tracePt t="12958" x="2508250" y="3587750"/>
          <p14:tracePt t="12975" x="2520950" y="3587750"/>
          <p14:tracePt t="12992" x="2533650" y="3587750"/>
          <p14:tracePt t="13008" x="2540000" y="3587750"/>
          <p14:tracePt t="13025" x="2565400" y="3587750"/>
          <p14:tracePt t="13042" x="2578100" y="3587750"/>
          <p14:tracePt t="13058" x="2609850" y="3587750"/>
          <p14:tracePt t="13075" x="2628900" y="3587750"/>
          <p14:tracePt t="13092" x="2641600" y="3587750"/>
          <p14:tracePt t="13108" x="2647950" y="3587750"/>
          <p14:tracePt t="13125" x="2660650" y="3587750"/>
          <p14:tracePt t="13158" x="2667000" y="3587750"/>
          <p14:tracePt t="13175" x="2673350" y="3587750"/>
          <p14:tracePt t="13192" x="2679700" y="3587750"/>
          <p14:tracePt t="13241" x="2686050" y="3587750"/>
          <p14:tracePt t="15628" x="2692400" y="3587750"/>
          <p14:tracePt t="15638" x="2711450" y="3587750"/>
          <p14:tracePt t="15648" x="2743200" y="3594100"/>
          <p14:tracePt t="15658" x="2794000" y="3600450"/>
          <p14:tracePt t="15672" x="2863850" y="3619500"/>
          <p14:tracePt t="15688" x="3003550" y="3638550"/>
          <p14:tracePt t="15705" x="3086100" y="3651250"/>
          <p14:tracePt t="15722" x="3263900" y="3657600"/>
          <p14:tracePt t="15738" x="3429000" y="3657600"/>
          <p14:tracePt t="15755" x="3492500" y="3657600"/>
          <p14:tracePt t="15772" x="3606800" y="3657600"/>
          <p14:tracePt t="15788" x="3689350" y="3670300"/>
          <p14:tracePt t="15805" x="3746500" y="3670300"/>
          <p14:tracePt t="15821" x="3765550" y="3670300"/>
          <p14:tracePt t="15838" x="3803650" y="3670300"/>
          <p14:tracePt t="15855" x="3810000" y="3670300"/>
          <p14:tracePt t="16179" x="3816350" y="3670300"/>
          <p14:tracePt t="16190" x="3829050" y="3676650"/>
          <p14:tracePt t="16199" x="3841750" y="3676650"/>
          <p14:tracePt t="16209" x="3860800" y="3689350"/>
          <p14:tracePt t="16222" x="3886200" y="3695700"/>
          <p14:tracePt t="16238" x="3930650" y="3702050"/>
          <p14:tracePt t="16255" x="3956050" y="3708400"/>
          <p14:tracePt t="16271" x="4013200" y="3714750"/>
          <p14:tracePt t="16288" x="4102100" y="3714750"/>
          <p14:tracePt t="16305" x="4165600" y="3714750"/>
          <p14:tracePt t="16322" x="4279900" y="3714750"/>
          <p14:tracePt t="16338" x="4419600" y="3714750"/>
          <p14:tracePt t="16355" x="4470400" y="3714750"/>
          <p14:tracePt t="16372" x="4597400" y="3714750"/>
          <p14:tracePt t="16388" x="4730750" y="3714750"/>
          <p14:tracePt t="16405" x="4794250" y="3714750"/>
          <p14:tracePt t="16422" x="4921250" y="3714750"/>
          <p14:tracePt t="16438" x="5048250" y="3714750"/>
          <p14:tracePt t="16778" x="5054600" y="3714750"/>
          <p14:tracePt t="16788" x="5067300" y="3714750"/>
          <p14:tracePt t="16797" x="5073650" y="3714750"/>
          <p14:tracePt t="16807" x="5080000" y="3714750"/>
          <p14:tracePt t="16820" x="5105400" y="3714750"/>
          <p14:tracePt t="16837" x="5130800" y="3708400"/>
          <p14:tracePt t="16854" x="5137150" y="3708400"/>
          <p14:tracePt t="16870" x="5175250" y="3702050"/>
          <p14:tracePt t="16887" x="5200650" y="3702050"/>
          <p14:tracePt t="16904" x="5219700" y="3702050"/>
          <p14:tracePt t="16920" x="5245100" y="3702050"/>
          <p14:tracePt t="16937" x="5270500" y="3695700"/>
          <p14:tracePt t="16954" x="5276850" y="3695700"/>
          <p14:tracePt t="16970" x="5289550" y="3695700"/>
          <p14:tracePt t="16987" x="5308600" y="3689350"/>
          <p14:tracePt t="17020" x="5314950" y="3689350"/>
          <p14:tracePt t="17037" x="5321300" y="3689350"/>
          <p14:tracePt t="17132" x="5327650" y="3689350"/>
          <p14:tracePt t="18950" x="5295900" y="3689350"/>
          <p14:tracePt t="18959" x="5270500" y="3689350"/>
          <p14:tracePt t="18970" x="5226050" y="3683000"/>
          <p14:tracePt t="18985" x="5162550" y="3670300"/>
          <p14:tracePt t="19001" x="5029200" y="3644900"/>
          <p14:tracePt t="19018" x="4959350" y="3613150"/>
          <p14:tracePt t="19035" x="4813300" y="3556000"/>
          <p14:tracePt t="19051" x="4692650" y="3498850"/>
          <p14:tracePt t="19068" x="4565650" y="3429000"/>
          <p14:tracePt t="19085" x="4495800" y="3378200"/>
          <p14:tracePt t="19101" x="4356100" y="3282950"/>
          <p14:tracePt t="19118" x="4203700" y="3155950"/>
          <p14:tracePt t="19135" x="4121150" y="3086100"/>
          <p14:tracePt t="19151" x="3949700" y="2940050"/>
          <p14:tracePt t="19168" x="3848100" y="2844800"/>
          <p14:tracePt t="19184" x="3790950" y="2806700"/>
          <p14:tracePt t="19201" x="3759200" y="2781300"/>
          <p14:tracePt t="19550" x="3752850" y="2781300"/>
          <p14:tracePt t="19560" x="3733800" y="2774950"/>
          <p14:tracePt t="19570" x="3683000" y="2768600"/>
          <p14:tracePt t="19584" x="3613150" y="2749550"/>
          <p14:tracePt t="19601" x="3448050" y="2730500"/>
          <p14:tracePt t="19617" x="3371850" y="2705100"/>
          <p14:tracePt t="19634" x="3200400" y="2686050"/>
          <p14:tracePt t="19651" x="3054350" y="2660650"/>
          <p14:tracePt t="19667" x="2908300" y="2609850"/>
          <p14:tracePt t="19684" x="2838450" y="2571750"/>
          <p14:tracePt t="19701" x="2711450" y="2470150"/>
          <p14:tracePt t="19717" x="2622550" y="2343150"/>
          <p14:tracePt t="19734" x="2597150" y="2286000"/>
          <p14:tracePt t="19751" x="2552700" y="2190750"/>
          <p14:tracePt t="19767" x="2514600" y="2057400"/>
          <p14:tracePt t="19784" x="2501900" y="1968500"/>
          <p14:tracePt t="19801" x="2482850" y="1771650"/>
          <p14:tracePt t="19817" x="2470150" y="1593850"/>
          <p14:tracePt t="19835" x="2470150" y="1530350"/>
          <p14:tracePt t="19851" x="2463800" y="1466850"/>
          <p14:tracePt t="19867" x="2457450" y="1441450"/>
          <p14:tracePt t="19884" x="2457450" y="1435100"/>
          <p14:tracePt t="19917" x="2457450" y="1428750"/>
          <p14:tracePt t="19934" x="2451100" y="1428750"/>
          <p14:tracePt t="19953" x="2444750" y="1422400"/>
          <p14:tracePt t="19967" x="2438400" y="1422400"/>
          <p14:tracePt t="19984" x="2413000" y="1416050"/>
          <p14:tracePt t="20001" x="2400300" y="1409700"/>
          <p14:tracePt t="20004" x="2368550" y="1409700"/>
          <p14:tracePt t="20017" x="2349500" y="1403350"/>
          <p14:tracePt t="20034" x="2298700" y="1397000"/>
          <p14:tracePt t="20051" x="2279650" y="1397000"/>
          <p14:tracePt t="20067" x="2222500" y="1390650"/>
          <p14:tracePt t="20084" x="2171700" y="1390650"/>
          <p14:tracePt t="20100" x="2146300" y="1384300"/>
          <p14:tracePt t="20117" x="2133600" y="1384300"/>
          <p14:tracePt t="20134" x="2120900" y="1384300"/>
          <p14:tracePt t="20150" x="2101850" y="1384300"/>
          <p14:tracePt t="20167" x="2095500" y="1384300"/>
          <p14:tracePt t="20183" x="2082800" y="1384300"/>
          <p14:tracePt t="20200" x="2070100" y="1384300"/>
          <p14:tracePt t="20217" x="2063750" y="1384300"/>
          <p14:tracePt t="20234" x="2044700" y="1397000"/>
          <p14:tracePt t="20250" x="2019300" y="1428750"/>
          <p14:tracePt t="20267" x="2000250" y="1460500"/>
          <p14:tracePt t="20284" x="1968500" y="1511300"/>
          <p14:tracePt t="20300" x="1949450" y="1549400"/>
          <p14:tracePt t="20317" x="1943100" y="1574800"/>
          <p14:tracePt t="20334" x="1936750" y="1587500"/>
          <p14:tracePt t="20350" x="1930400" y="1606550"/>
          <p14:tracePt t="20367" x="1924050" y="1670050"/>
          <p14:tracePt t="20383" x="1917700" y="1695450"/>
          <p14:tracePt t="20400" x="1911350" y="1746250"/>
          <p14:tracePt t="20416" x="1911350" y="1771650"/>
          <p14:tracePt t="20434" x="1911350" y="1784350"/>
          <p14:tracePt t="20450" x="1911350" y="1790700"/>
          <p14:tracePt t="20466" x="1911350" y="1797050"/>
          <p14:tracePt t="20483" x="1911350" y="1816100"/>
          <p14:tracePt t="20500" x="1911350" y="1822450"/>
          <p14:tracePt t="20504" x="1911350" y="1828800"/>
          <p14:tracePt t="20516" x="1911350" y="1835150"/>
          <p14:tracePt t="20533" x="1911350" y="1841500"/>
          <p14:tracePt t="20550" x="1911350" y="1847850"/>
          <p14:tracePt t="20566" x="1905000" y="1866900"/>
          <p14:tracePt t="20583" x="1905000" y="1898650"/>
          <p14:tracePt t="20600" x="1905000" y="1917700"/>
          <p14:tracePt t="20617" x="1892300" y="1968500"/>
          <p14:tracePt t="20633" x="1885950" y="2006600"/>
          <p14:tracePt t="20650" x="1879600" y="2025650"/>
          <p14:tracePt t="20666" x="1873250" y="2044700"/>
          <p14:tracePt t="20683" x="1860550" y="2082800"/>
          <p14:tracePt t="20700" x="1847850" y="2120900"/>
          <p14:tracePt t="20716" x="1841500" y="2146300"/>
          <p14:tracePt t="20733" x="1828800" y="2178050"/>
          <p14:tracePt t="20749" x="1816100" y="2197100"/>
          <p14:tracePt t="20766" x="1809750" y="2209800"/>
          <p14:tracePt t="20783" x="1803400" y="2235200"/>
          <p14:tracePt t="20799" x="1784350" y="2260600"/>
          <p14:tracePt t="20816" x="1778000" y="2273300"/>
          <p14:tracePt t="20833" x="1765300" y="2305050"/>
          <p14:tracePt t="20849" x="1739900" y="2336800"/>
          <p14:tracePt t="20866" x="1733550" y="2355850"/>
          <p14:tracePt t="20883" x="1720850" y="2381250"/>
          <p14:tracePt t="20900" x="1701800" y="2413000"/>
          <p14:tracePt t="20916" x="1682750" y="2457450"/>
          <p14:tracePt t="20933" x="1663700" y="2476500"/>
          <p14:tracePt t="20949" x="1651000" y="2514600"/>
          <p14:tracePt t="20966" x="1638300" y="2540000"/>
          <p14:tracePt t="20983" x="1631950" y="2552700"/>
          <p14:tracePt t="21000" x="1619250" y="2571750"/>
          <p14:tracePt t="21004" x="1619250" y="2578100"/>
          <p14:tracePt t="21016" x="1619250" y="2584450"/>
          <p14:tracePt t="21033" x="1612900" y="2590800"/>
          <p14:tracePt t="21049" x="1612900" y="2597150"/>
          <p14:tracePt t="24886" x="1612900" y="2603500"/>
          <p14:tracePt t="24897" x="1612900" y="2609850"/>
          <p14:tracePt t="24906" x="1625600" y="2616200"/>
          <p14:tracePt t="24916" x="1651000" y="2622550"/>
          <p14:tracePt t="24928" x="1676400" y="2635250"/>
          <p14:tracePt t="24944" x="1708150" y="2641600"/>
          <p14:tracePt t="24961" x="1778000" y="2667000"/>
          <p14:tracePt t="24978" x="1854200" y="2686050"/>
          <p14:tracePt t="24994" x="1879600" y="2692400"/>
          <p14:tracePt t="25011" x="1936750" y="2705100"/>
          <p14:tracePt t="25028" x="2019300" y="2711450"/>
          <p14:tracePt t="25044" x="2076450" y="2730500"/>
          <p14:tracePt t="25061" x="2108200" y="2730500"/>
          <p14:tracePt t="25077" x="2146300" y="2736850"/>
          <p14:tracePt t="25094" x="2190750" y="2743200"/>
          <p14:tracePt t="25111" x="2203450" y="2743200"/>
          <p14:tracePt t="25128" x="2241550" y="2749550"/>
          <p14:tracePt t="27697" x="2247900" y="2755900"/>
          <p14:tracePt t="27707" x="2260600" y="2755900"/>
          <p14:tracePt t="27716" x="2279650" y="2762250"/>
          <p14:tracePt t="27726" x="2305050" y="2762250"/>
          <p14:tracePt t="27741" x="2330450" y="2768600"/>
          <p14:tracePt t="27758" x="2419350" y="2768600"/>
          <p14:tracePt t="27775" x="2476500" y="2768600"/>
          <p14:tracePt t="27792" x="2590800" y="2768600"/>
          <p14:tracePt t="27808" x="2730500" y="2768600"/>
          <p14:tracePt t="27825" x="2857500" y="2781300"/>
          <p14:tracePt t="27842" x="2908300" y="2781300"/>
          <p14:tracePt t="27858" x="3003550" y="2781300"/>
          <p14:tracePt t="27875" x="3041650" y="2781300"/>
          <p14:tracePt t="27892" x="3054350" y="2781300"/>
          <p14:tracePt t="27908" x="3073400" y="2787650"/>
          <p14:tracePt t="27924" x="3092450" y="2787650"/>
          <p14:tracePt t="27942" x="3098800" y="2794000"/>
          <p14:tracePt t="27958" x="3117850" y="2800350"/>
          <p14:tracePt t="27974" x="3143250" y="2806700"/>
          <p14:tracePt t="27991" x="3155950" y="2806700"/>
          <p14:tracePt t="28008" x="3168650" y="2813050"/>
          <p14:tracePt t="28532" x="3181350" y="2819400"/>
          <p14:tracePt t="28543" x="3206750" y="2825750"/>
          <p14:tracePt t="28552" x="3244850" y="2838450"/>
          <p14:tracePt t="28563" x="3302000" y="2857500"/>
          <p14:tracePt t="28574" x="3378200" y="2876550"/>
          <p14:tracePt t="28590" x="3549650" y="2927350"/>
          <p14:tracePt t="28607" x="3651250" y="2959100"/>
          <p14:tracePt t="28624" x="3905250" y="3035300"/>
          <p14:tracePt t="28641" x="4133850" y="3098800"/>
          <p14:tracePt t="28657" x="4241800" y="3130550"/>
          <p14:tracePt t="28674" x="4419600" y="3181350"/>
          <p14:tracePt t="28690" x="4559300" y="3232150"/>
          <p14:tracePt t="28707" x="4610100" y="3244850"/>
          <p14:tracePt t="28724" x="4673600" y="3276600"/>
          <p14:tracePt t="28740" x="4724400" y="3302000"/>
          <p14:tracePt t="28757" x="4743450" y="3308350"/>
          <p14:tracePt t="29053" x="4768850" y="3314700"/>
          <p14:tracePt t="29063" x="4851400" y="3346450"/>
          <p14:tracePt t="29073" x="4953000" y="3384550"/>
          <p14:tracePt t="29082" x="5130800" y="3460750"/>
          <p14:tracePt t="29093" x="5422900" y="3575050"/>
          <p14:tracePt t="29106" x="5664200" y="3683000"/>
          <p14:tracePt t="29123" x="6064250" y="3898900"/>
          <p14:tracePt t="29140" x="6210300" y="3968750"/>
          <p14:tracePt t="29157" x="6413500" y="4108450"/>
          <p14:tracePt t="29173" x="6565900" y="4216400"/>
          <p14:tracePt t="29190" x="6667500" y="4318000"/>
          <p14:tracePt t="29206" x="6705600" y="4349750"/>
          <p14:tracePt t="29223" x="6750050" y="4394200"/>
          <p14:tracePt t="29240" x="6769100" y="4413250"/>
          <p14:tracePt t="29256" x="6775450" y="4413250"/>
          <p14:tracePt t="29273" x="6781800" y="4419600"/>
          <p14:tracePt t="29662" x="6800850" y="4432300"/>
          <p14:tracePt t="29672" x="6819900" y="4457700"/>
          <p14:tracePt t="29682" x="6845300" y="4476750"/>
          <p14:tracePt t="29692" x="6877050" y="4502150"/>
          <p14:tracePt t="29705" x="6902450" y="4546600"/>
          <p14:tracePt t="29722" x="6978650" y="4629150"/>
          <p14:tracePt t="29739" x="7016750" y="4686300"/>
          <p14:tracePt t="29755" x="7080250" y="4775200"/>
          <p14:tracePt t="29772" x="7150100" y="4864100"/>
          <p14:tracePt t="29789" x="7245350" y="4959350"/>
          <p14:tracePt t="29806" x="7289800" y="5003800"/>
          <p14:tracePt t="29822" x="7385050" y="5092700"/>
          <p14:tracePt t="29839" x="7442200" y="5130800"/>
          <p14:tracePt t="29855" x="7473950" y="5162550"/>
          <p14:tracePt t="29872" x="7531100" y="5200650"/>
          <p14:tracePt t="29889" x="7556500" y="5219700"/>
          <p14:tracePt t="29905" x="7569200" y="5226050"/>
          <p14:tracePt t="29922" x="7581900" y="5232400"/>
          <p14:tracePt t="34239" x="7588250" y="5232400"/>
          <p14:tracePt t="34249" x="7600950" y="5232400"/>
          <p14:tracePt t="34259" x="7620000" y="5245100"/>
          <p14:tracePt t="34270" x="7651750" y="5245100"/>
          <p14:tracePt t="34283" x="7689850" y="5251450"/>
          <p14:tracePt t="34300" x="7785100" y="5264150"/>
          <p14:tracePt t="34317" x="7848600" y="5283200"/>
          <p14:tracePt t="34334" x="7981950" y="5314950"/>
          <p14:tracePt t="34350" x="8102600" y="5353050"/>
          <p14:tracePt t="34367" x="8159750" y="5372100"/>
          <p14:tracePt t="34383" x="8242300" y="5384800"/>
          <p14:tracePt t="34400" x="8305800" y="5410200"/>
          <p14:tracePt t="34417" x="8356600" y="5422900"/>
          <p14:tracePt t="34433" x="8375650" y="5429250"/>
          <p14:tracePt t="34450" x="8388350" y="5435600"/>
          <p14:tracePt t="34860" x="8401050" y="5435600"/>
          <p14:tracePt t="34870" x="8420100" y="5441950"/>
          <p14:tracePt t="34879" x="8451850" y="5441950"/>
          <p14:tracePt t="34889" x="8496300" y="5441950"/>
          <p14:tracePt t="34900" x="8540750" y="5454650"/>
          <p14:tracePt t="34917" x="8578850" y="5454650"/>
          <p14:tracePt t="34933" x="8674100" y="5461000"/>
          <p14:tracePt t="34950" x="8763000" y="5461000"/>
          <p14:tracePt t="34967" x="8813800" y="5467350"/>
          <p14:tracePt t="34983" x="8909050" y="5467350"/>
          <p14:tracePt t="35000" x="8972550" y="5480050"/>
          <p14:tracePt t="35016" x="9042400" y="5480050"/>
          <p14:tracePt t="35033" x="9061450" y="5480050"/>
          <p14:tracePt t="35049" x="9086850" y="5480050"/>
          <p14:tracePt t="35066" x="9099550" y="5480050"/>
          <p14:tracePt t="35083" x="9105900" y="5480050"/>
          <p14:tracePt t="35099" x="9112250" y="5480050"/>
          <p14:tracePt t="36048" x="9105900" y="5486400"/>
          <p14:tracePt t="36057" x="9093200" y="5505450"/>
          <p14:tracePt t="36067" x="9074150" y="5511800"/>
          <p14:tracePt t="36081" x="9061450" y="5530850"/>
          <p14:tracePt t="36098" x="9029700" y="5568950"/>
          <p14:tracePt t="36115" x="9004300" y="5588000"/>
          <p14:tracePt t="36131" x="8978900" y="5632450"/>
          <p14:tracePt t="36148" x="8934450" y="5683250"/>
          <p14:tracePt t="36164" x="8915400" y="5715000"/>
          <p14:tracePt t="36181" x="8851900" y="5803900"/>
          <p14:tracePt t="36198" x="8801100" y="5880100"/>
          <p14:tracePt t="36214" x="8775700" y="5924550"/>
          <p14:tracePt t="36231" x="8756650" y="5937250"/>
          <p14:tracePt t="36248" x="8743950" y="5956300"/>
          <p14:tracePt t="36264" x="8724900" y="5969000"/>
          <p14:tracePt t="36281" x="8712200" y="5981700"/>
          <p14:tracePt t="36298" x="8686800" y="5994400"/>
          <p14:tracePt t="36314" x="8648700" y="6019800"/>
          <p14:tracePt t="36331" x="8629650" y="6038850"/>
          <p14:tracePt t="36348" x="8591550" y="6051550"/>
          <p14:tracePt t="36364" x="8566150" y="6064250"/>
          <p14:tracePt t="36381" x="8553450" y="6070600"/>
          <p14:tracePt t="36398" x="8534400" y="6076950"/>
          <p14:tracePt t="36414" x="8509000" y="6089650"/>
          <p14:tracePt t="36431" x="8470900" y="6102350"/>
          <p14:tracePt t="36448" x="8451850" y="6108700"/>
          <p14:tracePt t="36464" x="8388350" y="6115050"/>
          <p14:tracePt t="36481" x="8350250" y="6121400"/>
          <p14:tracePt t="36498" x="8331200" y="6134100"/>
          <p14:tracePt t="36514" x="8312150" y="6134100"/>
          <p14:tracePt t="36531" x="8293100" y="6134100"/>
          <p14:tracePt t="36547" x="8280400" y="6134100"/>
          <p14:tracePt t="36564" x="8274050" y="6134100"/>
          <p14:tracePt t="36581" x="8261350" y="6140450"/>
          <p14:tracePt t="36614" x="8255000" y="6140450"/>
          <p14:tracePt t="36696" x="8267700" y="6121400"/>
          <p14:tracePt t="36706" x="8299450" y="6083300"/>
          <p14:tracePt t="36716" x="8350250" y="6013450"/>
          <p14:tracePt t="36731" x="8401050" y="5905500"/>
          <p14:tracePt t="36747" x="8534400" y="5664200"/>
          <p14:tracePt t="36764" x="8578850" y="5556250"/>
          <p14:tracePt t="36781" x="8636000" y="5397500"/>
          <p14:tracePt t="36797" x="8667750" y="5302250"/>
          <p14:tracePt t="36814" x="8667750" y="5238750"/>
          <p14:tracePt t="36830" x="8674100" y="5219700"/>
          <p14:tracePt t="36847" x="8674100" y="5194300"/>
          <p14:tracePt t="36864" x="8674100" y="5162550"/>
          <p14:tracePt t="36880" x="8674100" y="5156200"/>
          <p14:tracePt t="36897" x="8674100" y="5143500"/>
          <p14:tracePt t="36914" x="8674100" y="5130800"/>
          <p14:tracePt t="36931" x="8674100" y="5118100"/>
          <p14:tracePt t="36947" x="8686800" y="5086350"/>
          <p14:tracePt t="36964" x="8743950" y="4965700"/>
          <p14:tracePt t="36980" x="8782050" y="4895850"/>
          <p14:tracePt t="36997" x="8890000" y="4756150"/>
          <p14:tracePt t="37014" x="8966200" y="4660900"/>
          <p14:tracePt t="37030" x="8991600" y="4635500"/>
          <p14:tracePt t="37047" x="8997950" y="4629150"/>
          <p14:tracePt t="37064" x="9010650" y="4622800"/>
          <p14:tracePt t="37080" x="9010650" y="4616450"/>
          <p14:tracePt t="37097" x="9017000" y="4616450"/>
          <p14:tracePt t="37113" x="9023350" y="4610100"/>
          <p14:tracePt t="37130" x="9055100" y="4603750"/>
          <p14:tracePt t="37147" x="9074150" y="4597400"/>
          <p14:tracePt t="37163" x="9099550" y="4591050"/>
          <p14:tracePt t="37180" x="9131300" y="4578350"/>
          <p14:tracePt t="37197" x="9137650" y="4578350"/>
          <p14:tracePt t="37213" x="9175750" y="4572000"/>
          <p14:tracePt t="37230" x="9213850" y="4559300"/>
          <p14:tracePt t="37247" x="9264650" y="4552950"/>
          <p14:tracePt t="37263" x="9296400" y="4546600"/>
          <p14:tracePt t="37280" x="9353550" y="4540250"/>
          <p14:tracePt t="37297" x="9410700" y="4540250"/>
          <p14:tracePt t="37313" x="9436100" y="4540250"/>
          <p14:tracePt t="37330" x="9505950" y="4540250"/>
          <p14:tracePt t="37347" x="9563100" y="4540250"/>
          <p14:tracePt t="37363" x="9588500" y="4540250"/>
          <p14:tracePt t="37380" x="9632950" y="4552950"/>
          <p14:tracePt t="37396" x="9671050" y="4565650"/>
          <p14:tracePt t="37413" x="9721850" y="4622800"/>
          <p14:tracePt t="37430" x="9740900" y="4641850"/>
          <p14:tracePt t="37446" x="9785350" y="4705350"/>
          <p14:tracePt t="37463" x="9817100" y="4768850"/>
          <p14:tracePt t="37480" x="9829800" y="4794250"/>
          <p14:tracePt t="37496" x="9848850" y="4832350"/>
          <p14:tracePt t="37513" x="9874250" y="4883150"/>
          <p14:tracePt t="37530" x="9886950" y="4908550"/>
          <p14:tracePt t="37547" x="9899650" y="4940300"/>
          <p14:tracePt t="37563" x="9918700" y="4965700"/>
          <p14:tracePt t="37580" x="9925050" y="4972050"/>
          <p14:tracePt t="37596" x="9950450" y="4997450"/>
          <p14:tracePt t="37613" x="9988550" y="5029200"/>
          <p14:tracePt t="37630" x="10052050" y="5067300"/>
          <p14:tracePt t="37646" x="10077450" y="5073650"/>
          <p14:tracePt t="37663" x="10153650" y="5105400"/>
          <p14:tracePt t="37679" x="10210800" y="5118100"/>
          <p14:tracePt t="37696" x="10242550" y="5130800"/>
          <p14:tracePt t="37713" x="10280650" y="5137150"/>
          <p14:tracePt t="37729" x="10318750" y="5143500"/>
          <p14:tracePt t="37746" x="10331450" y="5143500"/>
          <p14:tracePt t="37763" x="10350500" y="5149850"/>
          <p14:tracePt t="37779" x="10356850" y="5149850"/>
          <p14:tracePt t="37796" x="10369550" y="5149850"/>
          <p14:tracePt t="37813" x="10382250" y="5149850"/>
          <p14:tracePt t="41270"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sult for machine learning wallpa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14039" y="214806"/>
            <a:ext cx="5249386" cy="523220"/>
          </a:xfrm>
          <a:prstGeom prst="rect">
            <a:avLst/>
          </a:prstGeom>
        </p:spPr>
        <p:txBody>
          <a:bodyPr wrap="none">
            <a:spAutoFit/>
          </a:bodyPr>
          <a:lstStyle/>
          <a:p>
            <a:r>
              <a:rPr lang="en-IN" sz="2800" dirty="0" smtClean="0">
                <a:solidFill>
                  <a:schemeClr val="bg1"/>
                </a:solidFill>
              </a:rPr>
              <a:t>Correlation between the attributes</a:t>
            </a:r>
            <a:endParaRPr lang="en-IN" sz="2800" dirty="0">
              <a:solidFill>
                <a:schemeClr val="bg1"/>
              </a:solidFill>
            </a:endParaRPr>
          </a:p>
        </p:txBody>
      </p:sp>
      <p:pic>
        <p:nvPicPr>
          <p:cNvPr id="4" name="Picture 3"/>
          <p:cNvPicPr>
            <a:picLocks noChangeAspect="1"/>
          </p:cNvPicPr>
          <p:nvPr/>
        </p:nvPicPr>
        <p:blipFill>
          <a:blip r:embed="rId5"/>
          <a:stretch>
            <a:fillRect/>
          </a:stretch>
        </p:blipFill>
        <p:spPr>
          <a:xfrm>
            <a:off x="203199" y="738026"/>
            <a:ext cx="6924963" cy="5702102"/>
          </a:xfrm>
          <a:prstGeom prst="rect">
            <a:avLst/>
          </a:prstGeom>
        </p:spPr>
      </p:pic>
      <p:sp>
        <p:nvSpPr>
          <p:cNvPr id="5" name="Rectangle 4"/>
          <p:cNvSpPr/>
          <p:nvPr/>
        </p:nvSpPr>
        <p:spPr>
          <a:xfrm>
            <a:off x="7331361" y="843064"/>
            <a:ext cx="4278748" cy="2031325"/>
          </a:xfrm>
          <a:prstGeom prst="rect">
            <a:avLst/>
          </a:prstGeom>
        </p:spPr>
        <p:txBody>
          <a:bodyPr wrap="square">
            <a:spAutoFit/>
          </a:bodyPr>
          <a:lstStyle/>
          <a:p>
            <a:r>
              <a:rPr lang="en-US" dirty="0" smtClean="0">
                <a:solidFill>
                  <a:schemeClr val="bg1"/>
                </a:solidFill>
              </a:rPr>
              <a:t>We can see the highly correlated variables</a:t>
            </a:r>
          </a:p>
          <a:p>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The first one refers to the 'TotalBsmtSF' and '1stFlrSF' variables</a:t>
            </a: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The second one refers to the '</a:t>
            </a:r>
            <a:r>
              <a:rPr lang="en-US" dirty="0" err="1" smtClean="0">
                <a:solidFill>
                  <a:schemeClr val="bg1"/>
                </a:solidFill>
              </a:rPr>
              <a:t>GarageCars</a:t>
            </a:r>
            <a:r>
              <a:rPr lang="en-US" dirty="0" smtClean="0">
                <a:solidFill>
                  <a:schemeClr val="bg1"/>
                </a:solidFill>
              </a:rPr>
              <a:t>' and '</a:t>
            </a:r>
            <a:r>
              <a:rPr lang="en-US" dirty="0" err="1" smtClean="0">
                <a:solidFill>
                  <a:schemeClr val="bg1"/>
                </a:solidFill>
              </a:rPr>
              <a:t>GarageArea</a:t>
            </a:r>
            <a:r>
              <a:rPr lang="en-US" dirty="0" smtClean="0">
                <a:solidFill>
                  <a:schemeClr val="bg1"/>
                </a:solidFill>
              </a:rPr>
              <a:t>' variables.</a:t>
            </a:r>
            <a:endParaRPr lang="en-IN" dirty="0">
              <a:solidFill>
                <a:schemeClr val="bg1"/>
              </a:solidFill>
            </a:endParaRPr>
          </a:p>
        </p:txBody>
      </p:sp>
      <p:sp>
        <p:nvSpPr>
          <p:cNvPr id="6" name="Rectangle 5"/>
          <p:cNvSpPr/>
          <p:nvPr/>
        </p:nvSpPr>
        <p:spPr>
          <a:xfrm>
            <a:off x="7331361" y="3265911"/>
            <a:ext cx="4740566" cy="646331"/>
          </a:xfrm>
          <a:prstGeom prst="rect">
            <a:avLst/>
          </a:prstGeom>
        </p:spPr>
        <p:txBody>
          <a:bodyPr wrap="square">
            <a:spAutoFit/>
          </a:bodyPr>
          <a:lstStyle/>
          <a:p>
            <a:r>
              <a:rPr lang="en-US" dirty="0" smtClean="0">
                <a:solidFill>
                  <a:schemeClr val="bg1"/>
                </a:solidFill>
              </a:rPr>
              <a:t>Both cases show how significant the correlation is between these variables</a:t>
            </a:r>
            <a:endParaRPr lang="en-IN" dirty="0">
              <a:solidFill>
                <a:schemeClr val="bg1"/>
              </a:solidFill>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99797794"/>
      </p:ext>
    </p:extLst>
  </p:cSld>
  <p:clrMapOvr>
    <a:masterClrMapping/>
  </p:clrMapOvr>
  <mc:AlternateContent xmlns:mc="http://schemas.openxmlformats.org/markup-compatibility/2006" xmlns:p14="http://schemas.microsoft.com/office/powerpoint/2010/main">
    <mc:Choice Requires="p14">
      <p:transition spd="slow" p14:dur="2000" advTm="19816"/>
    </mc:Choice>
    <mc:Fallback xmlns="">
      <p:transition spd="slow" advTm="19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6399" x="1149350" y="5067300"/>
          <p14:tracePt t="6779" x="1155700" y="5067300"/>
          <p14:tracePt t="6789" x="1162050" y="5048250"/>
          <p14:tracePt t="6799" x="1187450" y="4984750"/>
          <p14:tracePt t="6809" x="1238250" y="4883150"/>
          <p14:tracePt t="6825" x="1308100" y="4762500"/>
          <p14:tracePt t="6842" x="1447800" y="4470400"/>
          <p14:tracePt t="6858" x="1574800" y="4203700"/>
          <p14:tracePt t="6875" x="1651000" y="4095750"/>
          <p14:tracePt t="6892" x="1746250" y="3924300"/>
          <p14:tracePt t="6908" x="1822450" y="3810000"/>
          <p14:tracePt t="6926" x="1860550" y="3759200"/>
          <p14:tracePt t="6942" x="1917700" y="3683000"/>
          <p14:tracePt t="6958" x="1987550" y="3613150"/>
          <p14:tracePt t="6975" x="2012950" y="3581400"/>
          <p14:tracePt t="6992" x="2082800" y="3524250"/>
          <p14:tracePt t="7008" x="2133600" y="3486150"/>
          <p14:tracePt t="7025" x="2171700" y="3454400"/>
          <p14:tracePt t="7042" x="2184400" y="3448050"/>
          <p14:tracePt t="7466" x="2190750" y="3435350"/>
          <p14:tracePt t="7478" x="2197100" y="3409950"/>
          <p14:tracePt t="7496" x="2235200" y="3340100"/>
          <p14:tracePt t="7507" x="2286000" y="3257550"/>
          <p14:tracePt t="7516" x="2336800" y="3187700"/>
          <p14:tracePt t="7527" x="2400300" y="3105150"/>
          <p14:tracePt t="7541" x="2444750" y="3048000"/>
          <p14:tracePt t="7558" x="2559050" y="2914650"/>
          <p14:tracePt t="7575" x="2616200" y="2857500"/>
          <p14:tracePt t="7591" x="2711450" y="2762250"/>
          <p14:tracePt t="7608" x="2800350" y="2667000"/>
          <p14:tracePt t="7624" x="2908300" y="2571750"/>
          <p14:tracePt t="7641" x="2952750" y="2540000"/>
          <p14:tracePt t="7658" x="3035300" y="2463800"/>
          <p14:tracePt t="7674" x="3079750" y="2419350"/>
          <p14:tracePt t="7691" x="3092450" y="2406650"/>
          <p14:tracePt t="7708" x="3111500" y="2387600"/>
          <p14:tracePt t="7724" x="3136900" y="2362200"/>
          <p14:tracePt t="7741" x="3149600" y="2349500"/>
          <p14:tracePt t="7968" x="3149600" y="2336800"/>
          <p14:tracePt t="7978" x="3149600" y="2324100"/>
          <p14:tracePt t="7988" x="3143250" y="2298700"/>
          <p14:tracePt t="7998" x="3136900" y="2279650"/>
          <p14:tracePt t="8008" x="3130550" y="2260600"/>
          <p14:tracePt t="8024" x="3117850" y="2228850"/>
          <p14:tracePt t="8040" x="3098800" y="2209800"/>
          <p14:tracePt t="8057" x="3067050" y="2152650"/>
          <p14:tracePt t="8074" x="3041650" y="2133600"/>
          <p14:tracePt t="8090" x="3009900" y="2101850"/>
          <p14:tracePt t="8107" x="2959100" y="2082800"/>
          <p14:tracePt t="8124" x="2933700" y="2082800"/>
          <p14:tracePt t="8141" x="2895600" y="2076450"/>
          <p14:tracePt t="8157" x="2863850" y="2076450"/>
          <p14:tracePt t="8173" x="2851150" y="2076450"/>
          <p14:tracePt t="8190" x="2832100" y="2076450"/>
          <p14:tracePt t="8207" x="2813050" y="2076450"/>
          <p14:tracePt t="8223" x="2800350" y="2082800"/>
          <p14:tracePt t="8240" x="2794000" y="2082800"/>
          <p14:tracePt t="8257" x="2774950" y="2089150"/>
          <p14:tracePt t="8273" x="2755900" y="2095500"/>
          <p14:tracePt t="8290" x="2743200" y="2108200"/>
          <p14:tracePt t="8307" x="2730500" y="2120900"/>
          <p14:tracePt t="8311" x="2717800" y="2133600"/>
          <p14:tracePt t="8323" x="2705100" y="2139950"/>
          <p14:tracePt t="8340" x="2686050" y="2152650"/>
          <p14:tracePt t="8357" x="2660650" y="2171700"/>
          <p14:tracePt t="8373" x="2654300" y="2184400"/>
          <p14:tracePt t="8390" x="2641600" y="2203450"/>
          <p14:tracePt t="8407" x="2641600" y="2209800"/>
          <p14:tracePt t="8423" x="2628900" y="2216150"/>
          <p14:tracePt t="8440" x="2616200" y="2235200"/>
          <p14:tracePt t="8457" x="2609850" y="2247900"/>
          <p14:tracePt t="8473" x="2597150" y="2266950"/>
          <p14:tracePt t="8490" x="2597150" y="2298700"/>
          <p14:tracePt t="8506" x="2584450" y="2311400"/>
          <p14:tracePt t="8523" x="2584450" y="2343150"/>
          <p14:tracePt t="8539" x="2584450" y="2368550"/>
          <p14:tracePt t="8556" x="2584450" y="2387600"/>
          <p14:tracePt t="8573" x="2584450" y="2406650"/>
          <p14:tracePt t="8589" x="2584450" y="2419350"/>
          <p14:tracePt t="8606" x="2584450" y="2432050"/>
          <p14:tracePt t="8623" x="2597150" y="2438400"/>
          <p14:tracePt t="8639" x="2622550" y="2457450"/>
          <p14:tracePt t="8656" x="2679700" y="2463800"/>
          <p14:tracePt t="8673" x="2711450" y="2470150"/>
          <p14:tracePt t="8689" x="2762250" y="2470150"/>
          <p14:tracePt t="8706" x="2781300" y="2470150"/>
          <p14:tracePt t="8723" x="2800350" y="2470150"/>
          <p14:tracePt t="8739" x="2825750" y="2463800"/>
          <p14:tracePt t="8756" x="2851150" y="2451100"/>
          <p14:tracePt t="8772" x="2857500" y="2451100"/>
          <p14:tracePt t="8789" x="2863850" y="2432050"/>
          <p14:tracePt t="8806" x="2863850" y="2406650"/>
          <p14:tracePt t="8822" x="2863850" y="2381250"/>
          <p14:tracePt t="8839" x="2863850" y="2368550"/>
          <p14:tracePt t="8856" x="2863850" y="2355850"/>
          <p14:tracePt t="8889" x="2863850" y="2349500"/>
          <p14:tracePt t="8906" x="2863850" y="2343150"/>
          <p14:tracePt t="8922" x="2857500" y="2343150"/>
          <p14:tracePt t="8939" x="2857500" y="2336800"/>
          <p14:tracePt t="8969" x="2857500" y="2330450"/>
          <p14:tracePt t="9009" x="2857500" y="2324100"/>
          <p14:tracePt t="9658" x="2851150" y="2324100"/>
          <p14:tracePt t="9668" x="2838450" y="2324100"/>
          <p14:tracePt t="9677" x="2825750" y="2317750"/>
          <p14:tracePt t="9688" x="2813050" y="2317750"/>
          <p14:tracePt t="9705" x="2794000" y="2317750"/>
          <p14:tracePt t="9721" x="2762250" y="2317750"/>
          <p14:tracePt t="9738" x="2736850" y="2317750"/>
          <p14:tracePt t="9756" x="2730500" y="2317750"/>
          <p14:tracePt t="9772" x="2711450" y="2317750"/>
          <p14:tracePt t="9788" x="2698750" y="2317750"/>
          <p14:tracePt t="9805" x="2692400" y="2317750"/>
          <p14:tracePt t="9807" x="2686050" y="2317750"/>
          <p14:tracePt t="9822" x="2679700" y="2317750"/>
          <p14:tracePt t="9838" x="2667000" y="2317750"/>
          <p14:tracePt t="9855" x="2660650" y="2317750"/>
          <p14:tracePt t="9872" x="2654300" y="2317750"/>
          <p14:tracePt t="9888" x="2647950" y="2317750"/>
          <p14:tracePt t="9905" x="2641600" y="2317750"/>
          <p14:tracePt t="9924" x="2635250" y="2317750"/>
          <p14:tracePt t="9953" x="2628900" y="2317750"/>
          <p14:tracePt t="9974" x="2622550" y="2317750"/>
          <p14:tracePt t="10002" x="2616200" y="2317750"/>
          <p14:tracePt t="10013" x="2603500" y="2317750"/>
          <p14:tracePt t="10022" x="2597150" y="2324100"/>
          <p14:tracePt t="10038" x="2578100" y="2324100"/>
          <p14:tracePt t="10055" x="2552700" y="2330450"/>
          <p14:tracePt t="10071" x="2520950" y="2336800"/>
          <p14:tracePt t="10089" x="2508250" y="2336800"/>
          <p14:tracePt t="10105" x="2476500" y="2343150"/>
          <p14:tracePt t="10121" x="2419350" y="2349500"/>
          <p14:tracePt t="10138" x="2387600" y="2349500"/>
          <p14:tracePt t="10155" x="2336800" y="2355850"/>
          <p14:tracePt t="10171" x="2298700" y="2355850"/>
          <p14:tracePt t="10188" x="2286000" y="2355850"/>
          <p14:tracePt t="10205" x="2254250" y="2362200"/>
          <p14:tracePt t="10221" x="2222500" y="2362200"/>
          <p14:tracePt t="10238" x="2171700" y="2368550"/>
          <p14:tracePt t="10255" x="2152650" y="2381250"/>
          <p14:tracePt t="10271" x="2108200" y="2387600"/>
          <p14:tracePt t="10287" x="2076450" y="2393950"/>
          <p14:tracePt t="10304" x="2063750" y="2393950"/>
          <p14:tracePt t="10321" x="2012950" y="2406650"/>
          <p14:tracePt t="10337" x="1962150" y="2413000"/>
          <p14:tracePt t="10354" x="1949450" y="2419350"/>
          <p14:tracePt t="10371" x="1917700" y="2419350"/>
          <p14:tracePt t="10387" x="1892300" y="2425700"/>
          <p14:tracePt t="10404" x="1879600" y="2425700"/>
          <p14:tracePt t="10421" x="1873250" y="2425700"/>
          <p14:tracePt t="10437" x="1860550" y="2425700"/>
          <p14:tracePt t="10454" x="1854200" y="2425700"/>
          <p14:tracePt t="10487" x="1847850" y="2425700"/>
          <p14:tracePt t="10543" x="1841500" y="2425700"/>
          <p14:tracePt t="10651" x="1847850" y="2425700"/>
          <p14:tracePt t="10661" x="1866900" y="2425700"/>
          <p14:tracePt t="10671" x="1905000" y="2425700"/>
          <p14:tracePt t="10688" x="1987550" y="2425700"/>
          <p14:tracePt t="10704" x="2165350" y="2400300"/>
          <p14:tracePt t="10721" x="2343150" y="2381250"/>
          <p14:tracePt t="10737" x="2400300" y="2374900"/>
          <p14:tracePt t="10754" x="2457450" y="2374900"/>
          <p14:tracePt t="10770" x="2489200" y="2368550"/>
          <p14:tracePt t="10788" x="2495550" y="2368550"/>
          <p14:tracePt t="10804" x="2508250" y="2368550"/>
          <p14:tracePt t="10820" x="2514600" y="2368550"/>
          <p14:tracePt t="10837" x="2520950" y="2368550"/>
          <p14:tracePt t="10858" x="2527300" y="2368550"/>
          <p14:tracePt t="10870" x="2533650" y="2368550"/>
          <p14:tracePt t="10887" x="2552700" y="2368550"/>
          <p14:tracePt t="10904" x="2565400" y="2368550"/>
          <p14:tracePt t="10920" x="2597150" y="2362200"/>
          <p14:tracePt t="10937" x="2667000" y="2343150"/>
          <p14:tracePt t="10954" x="2711450" y="2330450"/>
          <p14:tracePt t="10971" x="2781300" y="2305050"/>
          <p14:tracePt t="10987" x="2806700" y="2298700"/>
          <p14:tracePt t="11004" x="2819400" y="2292350"/>
          <p14:tracePt t="11021" x="2825750" y="2292350"/>
          <p14:tracePt t="11037" x="2832100" y="2292350"/>
          <p14:tracePt t="11064" x="2838450" y="2292350"/>
          <p14:tracePt t="11841" x="2832100" y="2292350"/>
          <p14:tracePt t="11850" x="2825750" y="2298700"/>
          <p14:tracePt t="11860" x="2819400" y="2305050"/>
          <p14:tracePt t="11870" x="2806700" y="2317750"/>
          <p14:tracePt t="11886" x="2806700" y="2324100"/>
          <p14:tracePt t="11902" x="2787650" y="2343150"/>
          <p14:tracePt t="11919" x="2768600" y="2355850"/>
          <p14:tracePt t="11936" x="2755900" y="2362200"/>
          <p14:tracePt t="11952" x="2743200" y="2368550"/>
          <p14:tracePt t="11969" x="2736850" y="2368550"/>
          <p14:tracePt t="11986" x="2730500" y="2368550"/>
          <p14:tracePt t="12003" x="2711450" y="2374900"/>
          <p14:tracePt t="12019" x="2698750" y="2381250"/>
          <p14:tracePt t="12036" x="2692400" y="2381250"/>
          <p14:tracePt t="12053" x="2686050" y="2387600"/>
          <p14:tracePt t="12069" x="2679700" y="2387600"/>
          <p14:tracePt t="12086" x="2667000" y="2387600"/>
          <p14:tracePt t="12102" x="2660650" y="2387600"/>
          <p14:tracePt t="12119" x="2654300" y="2393950"/>
          <p14:tracePt t="12136" x="2647950" y="2393950"/>
          <p14:tracePt t="12152" x="2641600" y="2393950"/>
          <p14:tracePt t="12169" x="2635250" y="2400300"/>
          <p14:tracePt t="12185" x="2628900" y="2400300"/>
          <p14:tracePt t="12205" x="2622550" y="2400300"/>
          <p14:tracePt t="12253" x="2616200" y="2400300"/>
          <p14:tracePt t="12302" x="2616200" y="2406650"/>
          <p14:tracePt t="12342" x="2616200" y="2413000"/>
          <p14:tracePt t="12350" x="2622550" y="2419350"/>
          <p14:tracePt t="12360" x="2641600" y="2432050"/>
          <p14:tracePt t="12371" x="2660650" y="2444750"/>
          <p14:tracePt t="12385" x="2692400" y="2463800"/>
          <p14:tracePt t="12401" x="2736850" y="2489200"/>
          <p14:tracePt t="12418" x="2749550" y="2495550"/>
          <p14:tracePt t="12435" x="2774950" y="2508250"/>
          <p14:tracePt t="12452" x="2794000" y="2514600"/>
          <p14:tracePt t="12468" x="2806700" y="2514600"/>
          <p14:tracePt t="12485" x="2806700" y="2520950"/>
          <p14:tracePt t="12501" x="2825750" y="2520950"/>
          <p14:tracePt t="12518" x="2832100" y="2520950"/>
          <p14:tracePt t="12551" x="2838450" y="2520950"/>
          <p14:tracePt t="12568" x="2844800" y="2520950"/>
          <p14:tracePt t="13069" x="2857500" y="2527300"/>
          <p14:tracePt t="13079" x="2882900" y="2533650"/>
          <p14:tracePt t="13089" x="2908300" y="2540000"/>
          <p14:tracePt t="13101" x="2965450" y="2571750"/>
          <p14:tracePt t="13118" x="3124200" y="2628900"/>
          <p14:tracePt t="13135" x="3219450" y="2660650"/>
          <p14:tracePt t="13151" x="3416300" y="2755900"/>
          <p14:tracePt t="13168" x="3727450" y="2901950"/>
          <p14:tracePt t="13185" x="3854450" y="2984500"/>
          <p14:tracePt t="13201" x="4051300" y="3098800"/>
          <p14:tracePt t="13217" x="4229100" y="3200400"/>
          <p14:tracePt t="13234" x="4286250" y="3238500"/>
          <p14:tracePt t="13251" x="4375150" y="3302000"/>
          <p14:tracePt t="13267" x="4413250" y="3333750"/>
          <p14:tracePt t="13284" x="4438650" y="3352800"/>
          <p14:tracePt t="13301" x="4445000" y="3359150"/>
          <p14:tracePt t="13317" x="4451350" y="3365500"/>
          <p14:tracePt t="13334" x="4464050" y="3378200"/>
          <p14:tracePt t="13367" x="4464050" y="3384550"/>
          <p14:tracePt t="13598" x="4464050" y="3390900"/>
          <p14:tracePt t="13608" x="4470400" y="3397250"/>
          <p14:tracePt t="13619" x="4470400" y="3409950"/>
          <p14:tracePt t="13628" x="4483100" y="3429000"/>
          <p14:tracePt t="13637" x="4502150" y="3467100"/>
          <p14:tracePt t="13650" x="4521200" y="3524250"/>
          <p14:tracePt t="13667" x="4540250" y="3587750"/>
          <p14:tracePt t="13683" x="4578350" y="3714750"/>
          <p14:tracePt t="13700" x="4603750" y="3835400"/>
          <p14:tracePt t="13717" x="4629150" y="3943350"/>
          <p14:tracePt t="13733" x="4629150" y="3968750"/>
          <p14:tracePt t="13750" x="4648200" y="4057650"/>
          <p14:tracePt t="13767" x="4667250" y="4152900"/>
          <p14:tracePt t="13783" x="4667250" y="4191000"/>
          <p14:tracePt t="13800" x="4673600" y="4241800"/>
          <p14:tracePt t="13816" x="4679950" y="4267200"/>
          <p14:tracePt t="13833" x="4679950" y="4279900"/>
          <p14:tracePt t="13850" x="4679950" y="4298950"/>
          <p14:tracePt t="13866" x="4679950" y="4311650"/>
          <p14:tracePt t="13883" x="4686300" y="4330700"/>
          <p14:tracePt t="13900" x="4686300" y="4337050"/>
          <p14:tracePt t="13916" x="4686300" y="4362450"/>
          <p14:tracePt t="13933" x="4686300" y="4375150"/>
          <p14:tracePt t="13966" x="4692650" y="4387850"/>
          <p14:tracePt t="13983" x="4692650" y="4406900"/>
          <p14:tracePt t="14000" x="4692650" y="4413250"/>
          <p14:tracePt t="14016" x="4692650" y="4419600"/>
          <p14:tracePt t="14033" x="4692650" y="4425950"/>
          <p14:tracePt t="15161" x="4692650" y="4419600"/>
          <p14:tracePt t="15171" x="4692650" y="4413250"/>
          <p14:tracePt t="15181" x="4686300" y="4400550"/>
          <p14:tracePt t="15191" x="4679950" y="4387850"/>
          <p14:tracePt t="15201" x="4673600" y="4375150"/>
          <p14:tracePt t="15215" x="4667250" y="4356100"/>
          <p14:tracePt t="15232" x="4660900" y="4330700"/>
          <p14:tracePt t="15249" x="4654550" y="4324350"/>
          <p14:tracePt t="15265" x="4648200" y="4298950"/>
          <p14:tracePt t="15282" x="4641850" y="4279900"/>
          <p14:tracePt t="15298" x="4635500" y="4267200"/>
          <p14:tracePt t="15315" x="4635500" y="4260850"/>
          <p14:tracePt t="15332" x="4629150" y="4241800"/>
          <p14:tracePt t="15348" x="4622800" y="4229100"/>
          <p14:tracePt t="15365" x="4622800" y="4222750"/>
          <p14:tracePt t="15369" x="4616450" y="4222750"/>
          <p14:tracePt t="15382" x="4616450" y="4210050"/>
          <p14:tracePt t="15398" x="4616450" y="4197350"/>
          <p14:tracePt t="15415" x="4616450" y="4191000"/>
          <p14:tracePt t="15432" x="4610100" y="4184650"/>
          <p14:tracePt t="15448" x="4610100" y="4178300"/>
          <p14:tracePt t="15465" x="4610100" y="4171950"/>
          <p14:tracePt t="15498" x="4603750" y="4171950"/>
          <p14:tracePt t="18190" x="0"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sult for machine learning wallpa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5503" y="177861"/>
            <a:ext cx="3472617" cy="523220"/>
          </a:xfrm>
          <a:prstGeom prst="rect">
            <a:avLst/>
          </a:prstGeom>
        </p:spPr>
        <p:txBody>
          <a:bodyPr wrap="none">
            <a:spAutoFit/>
          </a:bodyPr>
          <a:lstStyle/>
          <a:p>
            <a:r>
              <a:rPr lang="en-IN" sz="2800" dirty="0" smtClean="0">
                <a:solidFill>
                  <a:schemeClr val="bg1"/>
                </a:solidFill>
              </a:rPr>
              <a:t>“SalePrice” correlation</a:t>
            </a:r>
            <a:endParaRPr lang="en-IN" sz="2800" dirty="0">
              <a:solidFill>
                <a:schemeClr val="bg1"/>
              </a:solidFill>
            </a:endParaRPr>
          </a:p>
        </p:txBody>
      </p:sp>
      <p:sp>
        <p:nvSpPr>
          <p:cNvPr id="5" name="Rectangle 4"/>
          <p:cNvSpPr/>
          <p:nvPr/>
        </p:nvSpPr>
        <p:spPr>
          <a:xfrm>
            <a:off x="7079848" y="474345"/>
            <a:ext cx="5195878" cy="5909310"/>
          </a:xfrm>
          <a:prstGeom prst="rect">
            <a:avLst/>
          </a:prstGeom>
        </p:spPr>
        <p:txBody>
          <a:bodyPr wrap="square">
            <a:spAutoFit/>
          </a:bodyPr>
          <a:lstStyle/>
          <a:p>
            <a:pPr marL="285750" indent="-285750">
              <a:buFont typeface="Arial" panose="020B0604020202020204" pitchFamily="34" charset="0"/>
              <a:buChar char="•"/>
            </a:pPr>
            <a:r>
              <a:rPr lang="en-US" dirty="0" smtClean="0">
                <a:solidFill>
                  <a:schemeClr val="bg1"/>
                </a:solidFill>
              </a:rPr>
              <a:t>From the matrix, we can see that:</a:t>
            </a: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a:t>
            </a:r>
            <a:r>
              <a:rPr lang="en-US" dirty="0" err="1" smtClean="0">
                <a:solidFill>
                  <a:schemeClr val="bg1"/>
                </a:solidFill>
              </a:rPr>
              <a:t>OverallQual</a:t>
            </a:r>
            <a:r>
              <a:rPr lang="en-US" dirty="0" smtClean="0">
                <a:solidFill>
                  <a:schemeClr val="bg1"/>
                </a:solidFill>
              </a:rPr>
              <a:t>’ is highly correlated with target feature of </a:t>
            </a:r>
            <a:r>
              <a:rPr lang="en-US" dirty="0">
                <a:solidFill>
                  <a:schemeClr val="bg1"/>
                </a:solidFill>
              </a:rPr>
              <a:t>S</a:t>
            </a:r>
            <a:r>
              <a:rPr lang="en-US" dirty="0" smtClean="0">
                <a:solidFill>
                  <a:schemeClr val="bg1"/>
                </a:solidFill>
              </a:rPr>
              <a:t>aleprice by 82%</a:t>
            </a: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a:t>
            </a:r>
            <a:r>
              <a:rPr lang="en-US" dirty="0" err="1" smtClean="0">
                <a:solidFill>
                  <a:schemeClr val="bg1"/>
                </a:solidFill>
              </a:rPr>
              <a:t>GarageCars</a:t>
            </a:r>
            <a:r>
              <a:rPr lang="en-US" dirty="0" smtClean="0">
                <a:solidFill>
                  <a:schemeClr val="bg1"/>
                </a:solidFill>
              </a:rPr>
              <a:t>’ and ‘</a:t>
            </a:r>
            <a:r>
              <a:rPr lang="en-US" dirty="0" err="1" smtClean="0">
                <a:solidFill>
                  <a:schemeClr val="bg1"/>
                </a:solidFill>
              </a:rPr>
              <a:t>GarageArea</a:t>
            </a:r>
            <a:r>
              <a:rPr lang="en-US" dirty="0" smtClean="0">
                <a:solidFill>
                  <a:schemeClr val="bg1"/>
                </a:solidFill>
              </a:rPr>
              <a:t>’ are also some of the most strongly correlated variables. The number of cars that fit into the garage depends on the garage area.</a:t>
            </a: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'GrLivArea' and 'TotalBsmtSF' are strongly correlated with 'SalePrice'</a:t>
            </a: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'TotalBsmtSF' and '1stFlrSF' are strongly correlated with each other.</a:t>
            </a: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a:t>
            </a:r>
            <a:r>
              <a:rPr lang="en-US" dirty="0" err="1" smtClean="0">
                <a:solidFill>
                  <a:schemeClr val="bg1"/>
                </a:solidFill>
              </a:rPr>
              <a:t>TotRmsAbvGrd</a:t>
            </a:r>
            <a:r>
              <a:rPr lang="en-US" dirty="0" smtClean="0">
                <a:solidFill>
                  <a:schemeClr val="bg1"/>
                </a:solidFill>
              </a:rPr>
              <a:t>' and 'GrLivArea' are also strongly correlated with each other.</a:t>
            </a:r>
          </a:p>
          <a:p>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'YearBuilt' and '</a:t>
            </a:r>
            <a:r>
              <a:rPr lang="en-US" dirty="0" err="1" smtClean="0">
                <a:solidFill>
                  <a:schemeClr val="bg1"/>
                </a:solidFill>
              </a:rPr>
              <a:t>GarageYrBlt</a:t>
            </a:r>
            <a:r>
              <a:rPr lang="en-US" dirty="0" smtClean="0">
                <a:solidFill>
                  <a:schemeClr val="bg1"/>
                </a:solidFill>
              </a:rPr>
              <a:t>' are strongly correlated to each other.</a:t>
            </a:r>
            <a:endParaRPr lang="en-IN" dirty="0">
              <a:solidFill>
                <a:schemeClr val="bg1"/>
              </a:solidFill>
            </a:endParaRPr>
          </a:p>
        </p:txBody>
      </p:sp>
      <p:pic>
        <p:nvPicPr>
          <p:cNvPr id="6" name="Picture 5"/>
          <p:cNvPicPr>
            <a:picLocks noChangeAspect="1"/>
          </p:cNvPicPr>
          <p:nvPr/>
        </p:nvPicPr>
        <p:blipFill>
          <a:blip r:embed="rId5"/>
          <a:stretch>
            <a:fillRect/>
          </a:stretch>
        </p:blipFill>
        <p:spPr>
          <a:xfrm>
            <a:off x="234229" y="878942"/>
            <a:ext cx="6761894" cy="5180113"/>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36214318"/>
      </p:ext>
    </p:extLst>
  </p:cSld>
  <p:clrMapOvr>
    <a:masterClrMapping/>
  </p:clrMapOvr>
  <mc:AlternateContent xmlns:mc="http://schemas.openxmlformats.org/markup-compatibility/2006" xmlns:p14="http://schemas.microsoft.com/office/powerpoint/2010/main">
    <mc:Choice Requires="p14">
      <p:transition spd="slow" p14:dur="2000" advTm="25324"/>
    </mc:Choice>
    <mc:Fallback xmlns="">
      <p:transition spd="slow" advTm="25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sult for machine learning wallpa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8545" y="147782"/>
            <a:ext cx="3847400" cy="523220"/>
          </a:xfrm>
          <a:prstGeom prst="rect">
            <a:avLst/>
          </a:prstGeom>
          <a:noFill/>
        </p:spPr>
        <p:txBody>
          <a:bodyPr wrap="none" rtlCol="0">
            <a:spAutoFit/>
          </a:bodyPr>
          <a:lstStyle/>
          <a:p>
            <a:r>
              <a:rPr lang="en-US" sz="2800" dirty="0" smtClean="0">
                <a:solidFill>
                  <a:schemeClr val="bg1"/>
                </a:solidFill>
              </a:rPr>
              <a:t>Missing value imputation</a:t>
            </a:r>
            <a:endParaRPr lang="en-IN" sz="2800" dirty="0">
              <a:solidFill>
                <a:schemeClr val="bg1"/>
              </a:solidFill>
            </a:endParaRPr>
          </a:p>
        </p:txBody>
      </p:sp>
      <p:sp>
        <p:nvSpPr>
          <p:cNvPr id="3" name="Rectangle 2"/>
          <p:cNvSpPr/>
          <p:nvPr/>
        </p:nvSpPr>
        <p:spPr>
          <a:xfrm>
            <a:off x="304799" y="1807075"/>
            <a:ext cx="5892801" cy="4247317"/>
          </a:xfrm>
          <a:prstGeom prst="rect">
            <a:avLst/>
          </a:prstGeom>
        </p:spPr>
        <p:txBody>
          <a:bodyPr wrap="square">
            <a:spAutoFit/>
          </a:bodyPr>
          <a:lstStyle/>
          <a:p>
            <a:r>
              <a:rPr lang="en-US" dirty="0" smtClean="0">
                <a:solidFill>
                  <a:schemeClr val="bg1"/>
                </a:solidFill>
              </a:rPr>
              <a:t>According to data:</a:t>
            </a:r>
          </a:p>
          <a:p>
            <a:endParaRPr lang="en-US" dirty="0">
              <a:solidFill>
                <a:schemeClr val="bg1"/>
              </a:solidFill>
            </a:endParaRPr>
          </a:p>
          <a:p>
            <a:r>
              <a:rPr lang="en-US" dirty="0" smtClean="0">
                <a:solidFill>
                  <a:schemeClr val="bg1"/>
                </a:solidFill>
              </a:rPr>
              <a:t>- There are 19 </a:t>
            </a:r>
            <a:r>
              <a:rPr lang="en-US" dirty="0">
                <a:solidFill>
                  <a:schemeClr val="bg1"/>
                </a:solidFill>
              </a:rPr>
              <a:t>attributes </a:t>
            </a:r>
            <a:r>
              <a:rPr lang="en-US" dirty="0" smtClean="0">
                <a:solidFill>
                  <a:schemeClr val="bg1"/>
                </a:solidFill>
              </a:rPr>
              <a:t>which have </a:t>
            </a:r>
            <a:r>
              <a:rPr lang="en-US" dirty="0">
                <a:solidFill>
                  <a:schemeClr val="bg1"/>
                </a:solidFill>
              </a:rPr>
              <a:t>missing values,</a:t>
            </a:r>
          </a:p>
          <a:p>
            <a:endParaRPr lang="en-US" dirty="0">
              <a:solidFill>
                <a:schemeClr val="bg1"/>
              </a:solidFill>
            </a:endParaRPr>
          </a:p>
          <a:p>
            <a:r>
              <a:rPr lang="en-US" dirty="0" smtClean="0">
                <a:solidFill>
                  <a:schemeClr val="bg1"/>
                </a:solidFill>
              </a:rPr>
              <a:t>- In few </a:t>
            </a:r>
            <a:r>
              <a:rPr lang="en-US" dirty="0">
                <a:solidFill>
                  <a:schemeClr val="bg1"/>
                </a:solidFill>
              </a:rPr>
              <a:t>columns there is lots of </a:t>
            </a:r>
            <a:r>
              <a:rPr lang="en-US" dirty="0" err="1">
                <a:solidFill>
                  <a:schemeClr val="bg1"/>
                </a:solidFill>
              </a:rPr>
              <a:t>NaN</a:t>
            </a:r>
            <a:r>
              <a:rPr lang="en-US" dirty="0">
                <a:solidFill>
                  <a:schemeClr val="bg1"/>
                </a:solidFill>
              </a:rPr>
              <a:t> entries. However, reading the data description we find this is not missing </a:t>
            </a:r>
            <a:r>
              <a:rPr lang="en-US" dirty="0" smtClean="0">
                <a:solidFill>
                  <a:schemeClr val="bg1"/>
                </a:solidFill>
              </a:rPr>
              <a:t>data.</a:t>
            </a:r>
            <a:endParaRPr lang="en-US" dirty="0">
              <a:solidFill>
                <a:schemeClr val="bg1"/>
              </a:solidFill>
            </a:endParaRPr>
          </a:p>
          <a:p>
            <a:endParaRPr lang="en-US" dirty="0">
              <a:solidFill>
                <a:schemeClr val="bg1"/>
              </a:solidFill>
            </a:endParaRPr>
          </a:p>
          <a:p>
            <a:r>
              <a:rPr lang="en-US" dirty="0" smtClean="0">
                <a:solidFill>
                  <a:schemeClr val="bg1"/>
                </a:solidFill>
              </a:rPr>
              <a:t>- Like for </a:t>
            </a:r>
            <a:r>
              <a:rPr lang="en-US" dirty="0" err="1">
                <a:solidFill>
                  <a:schemeClr val="bg1"/>
                </a:solidFill>
              </a:rPr>
              <a:t>PoolQC</a:t>
            </a:r>
            <a:r>
              <a:rPr lang="en-US" dirty="0">
                <a:solidFill>
                  <a:schemeClr val="bg1"/>
                </a:solidFill>
              </a:rPr>
              <a:t>, </a:t>
            </a:r>
            <a:r>
              <a:rPr lang="en-US" dirty="0" err="1">
                <a:solidFill>
                  <a:schemeClr val="bg1"/>
                </a:solidFill>
              </a:rPr>
              <a:t>NaN</a:t>
            </a:r>
            <a:r>
              <a:rPr lang="en-US" dirty="0">
                <a:solidFill>
                  <a:schemeClr val="bg1"/>
                </a:solidFill>
              </a:rPr>
              <a:t> is not missing data but </a:t>
            </a:r>
            <a:r>
              <a:rPr lang="en-US" dirty="0" smtClean="0">
                <a:solidFill>
                  <a:schemeClr val="bg1"/>
                </a:solidFill>
              </a:rPr>
              <a:t>it means </a:t>
            </a:r>
            <a:r>
              <a:rPr lang="en-US" dirty="0">
                <a:solidFill>
                  <a:schemeClr val="bg1"/>
                </a:solidFill>
              </a:rPr>
              <a:t>no </a:t>
            </a:r>
            <a:r>
              <a:rPr lang="en-US" dirty="0" smtClean="0">
                <a:solidFill>
                  <a:schemeClr val="bg1"/>
                </a:solidFill>
              </a:rPr>
              <a:t>pool in that particular house, </a:t>
            </a:r>
            <a:r>
              <a:rPr lang="en-US" dirty="0">
                <a:solidFill>
                  <a:schemeClr val="bg1"/>
                </a:solidFill>
              </a:rPr>
              <a:t>likewise for </a:t>
            </a:r>
            <a:r>
              <a:rPr lang="en-US" dirty="0" smtClean="0">
                <a:solidFill>
                  <a:schemeClr val="bg1"/>
                </a:solidFill>
              </a:rPr>
              <a:t>all other variables.</a:t>
            </a:r>
          </a:p>
          <a:p>
            <a:pPr marL="285750" indent="-285750">
              <a:buFontTx/>
              <a:buChar char="-"/>
            </a:pPr>
            <a:endParaRPr lang="en-US" dirty="0">
              <a:solidFill>
                <a:schemeClr val="bg1"/>
              </a:solidFill>
            </a:endParaRPr>
          </a:p>
          <a:p>
            <a:r>
              <a:rPr lang="en-US" dirty="0" smtClean="0">
                <a:solidFill>
                  <a:schemeClr val="bg1"/>
                </a:solidFill>
              </a:rPr>
              <a:t>- For ex. Fence </a:t>
            </a:r>
            <a:r>
              <a:rPr lang="en-US" dirty="0">
                <a:solidFill>
                  <a:schemeClr val="bg1"/>
                </a:solidFill>
              </a:rPr>
              <a:t>has got 1179 null values. We can safely assume that those houses doesn't have a Fence and replace those values with None</a:t>
            </a:r>
          </a:p>
          <a:p>
            <a:r>
              <a:rPr lang="en-US" dirty="0">
                <a:solidFill>
                  <a:schemeClr val="bg1"/>
                </a:solidFill>
              </a:rPr>
              <a:t/>
            </a:r>
            <a:br>
              <a:rPr lang="en-US" dirty="0">
                <a:solidFill>
                  <a:schemeClr val="bg1"/>
                </a:solidFill>
              </a:rPr>
            </a:br>
            <a:endParaRPr lang="en-IN" dirty="0">
              <a:solidFill>
                <a:schemeClr val="bg1"/>
              </a:solidFill>
            </a:endParaRPr>
          </a:p>
        </p:txBody>
      </p:sp>
      <p:sp>
        <p:nvSpPr>
          <p:cNvPr id="6" name="Rectangle 5"/>
          <p:cNvSpPr/>
          <p:nvPr/>
        </p:nvSpPr>
        <p:spPr>
          <a:xfrm>
            <a:off x="304800" y="818784"/>
            <a:ext cx="5763492" cy="646331"/>
          </a:xfrm>
          <a:prstGeom prst="rect">
            <a:avLst/>
          </a:prstGeom>
        </p:spPr>
        <p:txBody>
          <a:bodyPr wrap="square">
            <a:spAutoFit/>
          </a:bodyPr>
          <a:lstStyle/>
          <a:p>
            <a:r>
              <a:rPr lang="en-US" dirty="0">
                <a:solidFill>
                  <a:schemeClr val="bg1"/>
                </a:solidFill>
              </a:rPr>
              <a:t>Missing values in the data set can affect prediction </a:t>
            </a:r>
            <a:r>
              <a:rPr lang="en-US" dirty="0" smtClean="0">
                <a:solidFill>
                  <a:schemeClr val="bg1"/>
                </a:solidFill>
              </a:rPr>
              <a:t>of </a:t>
            </a:r>
            <a:r>
              <a:rPr lang="en-US" dirty="0">
                <a:solidFill>
                  <a:schemeClr val="bg1"/>
                </a:solidFill>
              </a:rPr>
              <a:t>a model negatively.</a:t>
            </a:r>
            <a:endParaRPr lang="en-IN" dirty="0">
              <a:solidFill>
                <a:schemeClr val="bg1"/>
              </a:solidFill>
            </a:endParaRPr>
          </a:p>
        </p:txBody>
      </p:sp>
      <p:pic>
        <p:nvPicPr>
          <p:cNvPr id="8" name="Picture 7"/>
          <p:cNvPicPr>
            <a:picLocks noChangeAspect="1"/>
          </p:cNvPicPr>
          <p:nvPr/>
        </p:nvPicPr>
        <p:blipFill>
          <a:blip r:embed="rId5"/>
          <a:stretch>
            <a:fillRect/>
          </a:stretch>
        </p:blipFill>
        <p:spPr>
          <a:xfrm>
            <a:off x="6123711" y="1008783"/>
            <a:ext cx="5909362" cy="4865543"/>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734218304"/>
      </p:ext>
    </p:extLst>
  </p:cSld>
  <p:clrMapOvr>
    <a:masterClrMapping/>
  </p:clrMapOvr>
  <mc:AlternateContent xmlns:mc="http://schemas.openxmlformats.org/markup-compatibility/2006" xmlns:p14="http://schemas.microsoft.com/office/powerpoint/2010/main">
    <mc:Choice Requires="p14">
      <p:transition spd="slow" p14:dur="2000" advTm="38693"/>
    </mc:Choice>
    <mc:Fallback xmlns="">
      <p:transition spd="slow" advTm="38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19328</TotalTime>
  <Words>1311</Words>
  <Application>Microsoft Office PowerPoint</Application>
  <PresentationFormat>Widescreen</PresentationFormat>
  <Paragraphs>152</Paragraphs>
  <Slides>22</Slides>
  <Notes>0</Notes>
  <HiddenSlides>0</HiddenSlides>
  <MMClips>22</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8" baseType="lpstr">
      <vt:lpstr>Arial</vt:lpstr>
      <vt:lpstr>Calibri</vt:lpstr>
      <vt:lpstr>Calibri Light</vt:lpstr>
      <vt:lpstr>Roboto</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 Kallurwar</dc:creator>
  <cp:lastModifiedBy>Yash Kallurwar</cp:lastModifiedBy>
  <cp:revision>71</cp:revision>
  <dcterms:created xsi:type="dcterms:W3CDTF">2019-06-26T07:02:53Z</dcterms:created>
  <dcterms:modified xsi:type="dcterms:W3CDTF">2019-07-28T14:13:13Z</dcterms:modified>
</cp:coreProperties>
</file>